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27"/>
  </p:notesMasterIdLst>
  <p:sldIdLst>
    <p:sldId id="256" r:id="rId5"/>
    <p:sldId id="258" r:id="rId6"/>
    <p:sldId id="264" r:id="rId7"/>
    <p:sldId id="260" r:id="rId8"/>
    <p:sldId id="261" r:id="rId9"/>
    <p:sldId id="263" r:id="rId10"/>
    <p:sldId id="266" r:id="rId11"/>
    <p:sldId id="257" r:id="rId12"/>
    <p:sldId id="265" r:id="rId13"/>
    <p:sldId id="259" r:id="rId14"/>
    <p:sldId id="262" r:id="rId15"/>
    <p:sldId id="267" r:id="rId16"/>
    <p:sldId id="268" r:id="rId17"/>
    <p:sldId id="269" r:id="rId18"/>
    <p:sldId id="270" r:id="rId19"/>
    <p:sldId id="272" r:id="rId20"/>
    <p:sldId id="271" r:id="rId21"/>
    <p:sldId id="275" r:id="rId22"/>
    <p:sldId id="273" r:id="rId23"/>
    <p:sldId id="274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888"/>
    <a:srgbClr val="DFD1A7"/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B8DC1-F463-44C3-9F4A-4A5DA73A96F1}" v="95" dt="2026-07-12T15:14:50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Chisholm" userId="4673bf54f973c700" providerId="LiveId" clId="{F4B7686E-739C-413F-8077-38035DA40A65}"/>
    <pc:docChg chg="custSel modSld">
      <pc:chgData name="Lynn Chisholm" userId="4673bf54f973c700" providerId="LiveId" clId="{F4B7686E-739C-413F-8077-38035DA40A65}" dt="2026-07-12T15:15:14.017" v="166" actId="255"/>
      <pc:docMkLst>
        <pc:docMk/>
      </pc:docMkLst>
      <pc:sldChg chg="addSp modSp mod">
        <pc:chgData name="Lynn Chisholm" userId="4673bf54f973c700" providerId="LiveId" clId="{F4B7686E-739C-413F-8077-38035DA40A65}" dt="2026-07-12T15:15:14.017" v="166" actId="255"/>
        <pc:sldMkLst>
          <pc:docMk/>
          <pc:sldMk cId="2327247677" sldId="256"/>
        </pc:sldMkLst>
        <pc:spChg chg="add mod">
          <ac:chgData name="Lynn Chisholm" userId="4673bf54f973c700" providerId="LiveId" clId="{F4B7686E-739C-413F-8077-38035DA40A65}" dt="2026-07-12T15:15:14.017" v="166" actId="255"/>
          <ac:spMkLst>
            <pc:docMk/>
            <pc:sldMk cId="2327247677" sldId="256"/>
            <ac:spMk id="4" creationId="{C81E6395-30DF-000D-BD33-E034A6EED1D4}"/>
          </ac:spMkLst>
        </pc:spChg>
      </pc:sldChg>
      <pc:sldChg chg="modSp">
        <pc:chgData name="Lynn Chisholm" userId="4673bf54f973c700" providerId="LiveId" clId="{F4B7686E-739C-413F-8077-38035DA40A65}" dt="2026-07-12T15:13:12.224" v="151" actId="6549"/>
        <pc:sldMkLst>
          <pc:docMk/>
          <pc:sldMk cId="3154772356" sldId="265"/>
        </pc:sldMkLst>
        <pc:spChg chg="mod">
          <ac:chgData name="Lynn Chisholm" userId="4673bf54f973c700" providerId="LiveId" clId="{F4B7686E-739C-413F-8077-38035DA40A65}" dt="2026-07-12T15:13:12.224" v="151" actId="6549"/>
          <ac:spMkLst>
            <pc:docMk/>
            <pc:sldMk cId="3154772356" sldId="265"/>
            <ac:spMk id="5" creationId="{E574D518-BB76-9748-D524-66EEA43B37E9}"/>
          </ac:spMkLst>
        </pc:spChg>
      </pc:sldChg>
      <pc:sldChg chg="modSp">
        <pc:chgData name="Lynn Chisholm" userId="4673bf54f973c700" providerId="LiveId" clId="{F4B7686E-739C-413F-8077-38035DA40A65}" dt="2026-07-12T15:02:36.207" v="47" actId="6549"/>
        <pc:sldMkLst>
          <pc:docMk/>
          <pc:sldMk cId="58864017" sldId="273"/>
        </pc:sldMkLst>
        <pc:spChg chg="mod">
          <ac:chgData name="Lynn Chisholm" userId="4673bf54f973c700" providerId="LiveId" clId="{F4B7686E-739C-413F-8077-38035DA40A65}" dt="2026-07-12T15:02:36.207" v="47" actId="6549"/>
          <ac:spMkLst>
            <pc:docMk/>
            <pc:sldMk cId="58864017" sldId="273"/>
            <ac:spMk id="3" creationId="{84B41DC2-3428-A7C8-FED3-40DA02186110}"/>
          </ac:spMkLst>
        </pc:spChg>
      </pc:sldChg>
      <pc:sldChg chg="modSp mod">
        <pc:chgData name="Lynn Chisholm" userId="4673bf54f973c700" providerId="LiveId" clId="{F4B7686E-739C-413F-8077-38035DA40A65}" dt="2026-07-12T15:03:28.665" v="70" actId="14838"/>
        <pc:sldMkLst>
          <pc:docMk/>
          <pc:sldMk cId="292645578" sldId="274"/>
        </pc:sldMkLst>
        <pc:spChg chg="mod">
          <ac:chgData name="Lynn Chisholm" userId="4673bf54f973c700" providerId="LiveId" clId="{F4B7686E-739C-413F-8077-38035DA40A65}" dt="2026-07-12T15:03:07.360" v="69" actId="27636"/>
          <ac:spMkLst>
            <pc:docMk/>
            <pc:sldMk cId="292645578" sldId="274"/>
            <ac:spMk id="2" creationId="{DD724039-9F67-8E75-9C1B-E4542CEB12BD}"/>
          </ac:spMkLst>
        </pc:spChg>
        <pc:spChg chg="mod">
          <ac:chgData name="Lynn Chisholm" userId="4673bf54f973c700" providerId="LiveId" clId="{F4B7686E-739C-413F-8077-38035DA40A65}" dt="2026-07-12T15:03:28.665" v="70" actId="14838"/>
          <ac:spMkLst>
            <pc:docMk/>
            <pc:sldMk cId="292645578" sldId="274"/>
            <ac:spMk id="3" creationId="{8FFFDBF7-187E-99B5-0163-36022F7FDFA4}"/>
          </ac:spMkLst>
        </pc:spChg>
      </pc:sldChg>
      <pc:sldChg chg="modSp mod modAnim">
        <pc:chgData name="Lynn Chisholm" userId="4673bf54f973c700" providerId="LiveId" clId="{F4B7686E-739C-413F-8077-38035DA40A65}" dt="2026-07-12T15:05:58.372" v="115" actId="1076"/>
        <pc:sldMkLst>
          <pc:docMk/>
          <pc:sldMk cId="277804125" sldId="276"/>
        </pc:sldMkLst>
        <pc:spChg chg="mod">
          <ac:chgData name="Lynn Chisholm" userId="4673bf54f973c700" providerId="LiveId" clId="{F4B7686E-739C-413F-8077-38035DA40A65}" dt="2026-07-12T15:05:37.402" v="109" actId="20577"/>
          <ac:spMkLst>
            <pc:docMk/>
            <pc:sldMk cId="277804125" sldId="276"/>
            <ac:spMk id="5" creationId="{B84D9F0C-DD9D-0475-6811-C45803A55934}"/>
          </ac:spMkLst>
        </pc:spChg>
        <pc:spChg chg="mod">
          <ac:chgData name="Lynn Chisholm" userId="4673bf54f973c700" providerId="LiveId" clId="{F4B7686E-739C-413F-8077-38035DA40A65}" dt="2026-07-12T15:05:58.372" v="115" actId="1076"/>
          <ac:spMkLst>
            <pc:docMk/>
            <pc:sldMk cId="277804125" sldId="276"/>
            <ac:spMk id="10" creationId="{79235256-E2C2-6ADE-F5F8-D0B3DC0ACB74}"/>
          </ac:spMkLst>
        </pc:spChg>
      </pc:sldChg>
      <pc:sldChg chg="addSp modSp mod">
        <pc:chgData name="Lynn Chisholm" userId="4673bf54f973c700" providerId="LiveId" clId="{F4B7686E-739C-413F-8077-38035DA40A65}" dt="2026-07-12T15:11:24.329" v="149" actId="1076"/>
        <pc:sldMkLst>
          <pc:docMk/>
          <pc:sldMk cId="2289984250" sldId="277"/>
        </pc:sldMkLst>
        <pc:spChg chg="mod">
          <ac:chgData name="Lynn Chisholm" userId="4673bf54f973c700" providerId="LiveId" clId="{F4B7686E-739C-413F-8077-38035DA40A65}" dt="2026-07-12T15:11:17.617" v="148" actId="3062"/>
          <ac:spMkLst>
            <pc:docMk/>
            <pc:sldMk cId="2289984250" sldId="277"/>
            <ac:spMk id="4" creationId="{557A93C4-DF22-CBA8-5071-EA0AA95614E1}"/>
          </ac:spMkLst>
        </pc:spChg>
        <pc:spChg chg="mod">
          <ac:chgData name="Lynn Chisholm" userId="4673bf54f973c700" providerId="LiveId" clId="{F4B7686E-739C-413F-8077-38035DA40A65}" dt="2026-07-12T15:09:02.396" v="127" actId="6549"/>
          <ac:spMkLst>
            <pc:docMk/>
            <pc:sldMk cId="2289984250" sldId="277"/>
            <ac:spMk id="5" creationId="{713CA758-9B85-0BF7-FEDC-075EDB54F156}"/>
          </ac:spMkLst>
        </pc:spChg>
        <pc:spChg chg="mod ord">
          <ac:chgData name="Lynn Chisholm" userId="4673bf54f973c700" providerId="LiveId" clId="{F4B7686E-739C-413F-8077-38035DA40A65}" dt="2026-07-12T15:11:24.329" v="149" actId="1076"/>
          <ac:spMkLst>
            <pc:docMk/>
            <pc:sldMk cId="2289984250" sldId="277"/>
            <ac:spMk id="6" creationId="{2D58061E-D6B4-CA06-0FC5-84CC460D2F61}"/>
          </ac:spMkLst>
        </pc:spChg>
        <pc:picChg chg="add mod">
          <ac:chgData name="Lynn Chisholm" userId="4673bf54f973c700" providerId="LiveId" clId="{F4B7686E-739C-413F-8077-38035DA40A65}" dt="2026-07-12T15:09:15.880" v="129" actId="14100"/>
          <ac:picMkLst>
            <pc:docMk/>
            <pc:sldMk cId="2289984250" sldId="277"/>
            <ac:picMk id="3" creationId="{E987C002-240B-4124-4B1A-F43B6842B3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91658-2DB2-441B-B509-0A76F4E86CE7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F7662-2CA0-4800-84A0-1D9A247B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F7662-2CA0-4800-84A0-1D9A247BE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F7662-2CA0-4800-84A0-1D9A247BE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6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F7662-2CA0-4800-84A0-1D9A247BEB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F7662-2CA0-4800-84A0-1D9A247BEB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F7662-2CA0-4800-84A0-1D9A247BEB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0CB6C-1313-DA2D-2E3E-A571C3F0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59966-36D8-CA1F-8BC9-B2BA2DF09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09959A-9EE7-B57B-F1AA-43015892B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F7EEF-1097-71D6-6C11-51DFE5D21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F7662-2CA0-4800-84A0-1D9A247BEB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8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F7662-2CA0-4800-84A0-1D9A247BEB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297CA-2405-9FE1-B2FF-A4820863A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758E7-B951-FF3E-26D2-2A7E6C483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0C1FA-C650-5619-0CEC-AE6CBCE8C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BFE9B-5B73-791B-EA54-7F90C3FF9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F7662-2CA0-4800-84A0-1D9A247BEB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15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F7662-2CA0-4800-84A0-1D9A247BEB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144539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rgbClr val="782F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0006E-EAFB-740D-74AB-3CFF05159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144539" cy="1655762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0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5E5D-A6B8-7280-3C84-941EE284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457200"/>
            <a:ext cx="3727175" cy="1600200"/>
          </a:xfrm>
        </p:spPr>
        <p:txBody>
          <a:bodyPr anchor="b"/>
          <a:lstStyle>
            <a:lvl1pPr>
              <a:defRPr sz="3200"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B324-29A6-1346-2CCA-5AED893A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635" y="987425"/>
            <a:ext cx="55807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5CA11-E3F7-7970-E3E0-7CBB86C5C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928" y="2057400"/>
            <a:ext cx="37271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3E0D01-24A1-938A-6A36-B880B48F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09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07C4B4DF-B447-754A-85DF-7B947093B7D3}" type="datetimeFigureOut">
              <a:rPr lang="en-US" smtClean="0"/>
              <a:pPr/>
              <a:t>7/12/2026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B524EC-A877-EA41-513C-B6694DCC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536" y="6430617"/>
            <a:ext cx="3727175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525920-2949-CEE4-C6A3-DD0CCC49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3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5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C035-173D-1A28-4302-A30DC549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457200"/>
            <a:ext cx="4194315" cy="1600200"/>
          </a:xfrm>
        </p:spPr>
        <p:txBody>
          <a:bodyPr anchor="b"/>
          <a:lstStyle>
            <a:lvl1pPr>
              <a:defRPr sz="3200"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A13B1-249F-BA56-9991-B1173C528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987425"/>
            <a:ext cx="52593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AF649-8599-5E42-FA45-83C5C358B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928" y="2057400"/>
            <a:ext cx="419431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2708AB-5CB6-BAEE-BB4C-5182FF5F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09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07C4B4DF-B447-754A-85DF-7B947093B7D3}" type="datetimeFigureOut">
              <a:rPr lang="en-US" smtClean="0"/>
              <a:pPr/>
              <a:t>7/12/2026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5CE851-7340-DA38-482D-A0416649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536" y="6430617"/>
            <a:ext cx="3727175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BEF674-1B99-0ECA-8385-60A1BAE5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3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8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42FB-1F6D-6D5C-2E34-1B81283D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9EAD7-C95D-2128-91CE-F6232BA95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A02788-B453-AE4D-5C0C-18D5CEB7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09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07C4B4DF-B447-754A-85DF-7B947093B7D3}" type="datetimeFigureOut">
              <a:rPr lang="en-US" smtClean="0"/>
              <a:pPr/>
              <a:t>7/12/2026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AB77B6-81B8-51DB-094D-886DD821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536" y="6430617"/>
            <a:ext cx="3727175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C3F64D-F029-2D5C-FC0E-9D28F2D9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3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7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4928A0-9449-A57F-4EF1-FA1898EA7E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6DABC2-8826-87DF-CBBD-643FDFD8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138" y="4536831"/>
            <a:ext cx="10144539" cy="1141902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47A978-36A7-168F-EE79-F4CDA3A95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138" y="5814062"/>
            <a:ext cx="10144539" cy="79189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EB8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62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4928A0-9449-A57F-4EF1-FA1898EA7E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6DABC2-8826-87DF-CBBD-643FDFD8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138" y="4536831"/>
            <a:ext cx="10144539" cy="1141902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47A978-36A7-168F-EE79-F4CDA3A95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138" y="5814062"/>
            <a:ext cx="10144539" cy="79189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EB8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556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52311-54DE-DA11-55F3-0B0AA32DD4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FBB4F95-4A4E-5C07-637C-6EBC5E19F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735983" y="4182269"/>
            <a:ext cx="4766012" cy="2849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144539" cy="2387600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0006E-EAFB-740D-74AB-3CFF05159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144539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CEB8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7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gradFill flip="none" rotWithShape="1">
          <a:gsLst>
            <a:gs pos="0">
              <a:schemeClr val="bg1"/>
            </a:gs>
            <a:gs pos="91000">
              <a:srgbClr val="DFD1A7"/>
            </a:gs>
            <a:gs pos="100000">
              <a:srgbClr val="CEB88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C1C242-EE75-C1A7-2662-F8A51C5A0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1000">
                <a:srgbClr val="DFD1A7"/>
              </a:gs>
              <a:gs pos="100000">
                <a:srgbClr val="CEB88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13B2CA8-94B1-52AA-2659-9B38BED93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7735983" y="4182269"/>
            <a:ext cx="4766012" cy="2849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144539" cy="2387600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0006E-EAFB-740D-74AB-3CFF05159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1445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82F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010D-FA92-2931-2286-564FB485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2852B-4F5B-0F0F-65CA-EB8D229E6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7D4E52-1986-2E2A-7665-F6DE4EB8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09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07C4B4DF-B447-754A-85DF-7B947093B7D3}" type="datetimeFigureOut">
              <a:rPr lang="en-US" smtClean="0"/>
              <a:pPr/>
              <a:t>7/12/2026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567302-78A6-1ACF-C3DA-588E6F92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536" y="6430617"/>
            <a:ext cx="3727175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C7ABFE-9C79-BE9C-7443-22AA1E8C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3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8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B925-0482-95B3-C31D-F00D0B35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1709738"/>
            <a:ext cx="9866522" cy="2852737"/>
          </a:xfrm>
        </p:spPr>
        <p:txBody>
          <a:bodyPr anchor="b">
            <a:normAutofit/>
          </a:bodyPr>
          <a:lstStyle>
            <a:lvl1pPr>
              <a:defRPr sz="2800"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A0817-AF82-C20D-3857-AAFC1D2E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28" y="4589463"/>
            <a:ext cx="98665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59369-E4C5-A440-5DCA-0D99B178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09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07C4B4DF-B447-754A-85DF-7B947093B7D3}" type="datetimeFigureOut">
              <a:rPr lang="en-US" smtClean="0"/>
              <a:pPr/>
              <a:t>7/12/2026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545A0-1622-3045-1A4E-FD4E17E6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536" y="6430617"/>
            <a:ext cx="3727175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8D50B-01A6-341A-56FD-3E7B1319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3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1B26-4877-8313-13A2-D3AE4D9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063D3-9615-0593-184D-B3812AA7B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0928" y="1143000"/>
            <a:ext cx="4538872" cy="503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B65D7-15FE-BCB1-DEF6-4D33F3A23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4928" y="1143000"/>
            <a:ext cx="4538872" cy="503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82D104-2A95-5924-433D-E8E57529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09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07C4B4DF-B447-754A-85DF-7B947093B7D3}" type="datetimeFigureOut">
              <a:rPr lang="en-US" smtClean="0"/>
              <a:pPr/>
              <a:t>7/12/2026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C5F295-886B-81C8-404F-25E83901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536" y="6430617"/>
            <a:ext cx="3727175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B26BED-E373-EC5F-B5B5-80B9838C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3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6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33C1-282B-0618-8937-F930317E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365125"/>
            <a:ext cx="9874460" cy="498475"/>
          </a:xfrm>
        </p:spPr>
        <p:txBody>
          <a:bodyPr/>
          <a:lstStyle>
            <a:lvl1pPr>
              <a:defRPr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7A994-7C74-5EDE-55F7-F8E593E9B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28" y="1071563"/>
            <a:ext cx="4516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A84AE-408E-F1DA-A6CD-07BB5C91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0928" y="1895474"/>
            <a:ext cx="4516647" cy="4137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E475C-A52D-9B4F-6E81-1F617D9C9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6496" y="1071563"/>
            <a:ext cx="45388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50E86-0F53-996C-BD38-0A61D2A97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6496" y="1895474"/>
            <a:ext cx="4538891" cy="413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1A338A9-2379-8EBF-C610-5BDD5FAB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09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07C4B4DF-B447-754A-85DF-7B947093B7D3}" type="datetimeFigureOut">
              <a:rPr lang="en-US" smtClean="0"/>
              <a:pPr/>
              <a:t>7/12/2026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2A026-170B-EFCB-F771-08006265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536" y="6430617"/>
            <a:ext cx="3727175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9BBC265-2538-E212-9851-B7519887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3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9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AFAC-8754-E46E-707F-D89DC1FF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D2E9603-C7E1-B29A-ED52-29CAD008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09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07C4B4DF-B447-754A-85DF-7B947093B7D3}" type="datetimeFigureOut">
              <a:rPr lang="en-US" smtClean="0"/>
              <a:pPr/>
              <a:t>7/12/2026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B8AA87-51B4-7126-2963-A25D193D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536" y="6430617"/>
            <a:ext cx="3727175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410627-909B-D8A0-B200-CB9705ED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328" y="6430617"/>
            <a:ext cx="2484783" cy="29085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02ACDF-3069-BE04-038D-4E8293500522}"/>
              </a:ext>
            </a:extLst>
          </p:cNvPr>
          <p:cNvSpPr/>
          <p:nvPr/>
        </p:nvSpPr>
        <p:spPr>
          <a:xfrm>
            <a:off x="0" y="5990660"/>
            <a:ext cx="12192000" cy="788504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and black logo&#10;&#10;Description automatically generated">
            <a:extLst>
              <a:ext uri="{FF2B5EF4-FFF2-40B4-BE49-F238E27FC236}">
                <a16:creationId xmlns:a16="http://schemas.microsoft.com/office/drawing/2014/main" id="{ABCF6967-A3D4-486F-A58A-CFE6758C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28" y="1773556"/>
            <a:ext cx="5530550" cy="33108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2EF77E-A856-553E-921D-A7E9ECF56EF3}"/>
              </a:ext>
            </a:extLst>
          </p:cNvPr>
          <p:cNvSpPr/>
          <p:nvPr userDrawn="1"/>
        </p:nvSpPr>
        <p:spPr>
          <a:xfrm>
            <a:off x="0" y="5990660"/>
            <a:ext cx="12192000" cy="788504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and black logo&#10;&#10;Description automatically generated">
            <a:extLst>
              <a:ext uri="{FF2B5EF4-FFF2-40B4-BE49-F238E27FC236}">
                <a16:creationId xmlns:a16="http://schemas.microsoft.com/office/drawing/2014/main" id="{7512E4C5-5044-FC97-40C9-AE116AB91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7528" y="1773556"/>
            <a:ext cx="5530550" cy="33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2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9DAA4-FB62-3379-E6A0-BBFDF4E7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9" y="365125"/>
            <a:ext cx="10257183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60248-33B5-3C00-FBC5-99C384C7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29" y="1104900"/>
            <a:ext cx="10257183" cy="507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1A0C9-3A08-43FC-7C12-86A3DAAB03FC}"/>
              </a:ext>
            </a:extLst>
          </p:cNvPr>
          <p:cNvSpPr/>
          <p:nvPr/>
        </p:nvSpPr>
        <p:spPr>
          <a:xfrm>
            <a:off x="0" y="0"/>
            <a:ext cx="1033670" cy="68580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and black logo&#10;&#10;Description automatically generated">
            <a:extLst>
              <a:ext uri="{FF2B5EF4-FFF2-40B4-BE49-F238E27FC236}">
                <a16:creationId xmlns:a16="http://schemas.microsoft.com/office/drawing/2014/main" id="{24754A09-38A0-6814-A186-408090200A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363" y="6250677"/>
            <a:ext cx="962943" cy="5764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817B5C-848C-EEF1-5255-817A149676AF}"/>
              </a:ext>
            </a:extLst>
          </p:cNvPr>
          <p:cNvSpPr/>
          <p:nvPr userDrawn="1"/>
        </p:nvSpPr>
        <p:spPr>
          <a:xfrm>
            <a:off x="0" y="0"/>
            <a:ext cx="1033670" cy="68580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82A393F0-6017-D783-4C77-6B8947944E1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5363" y="6250677"/>
            <a:ext cx="962943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ways2advancement.org/education-planning/continuing-education-credits/" TargetMode="External"/><Relationship Id="rId2" Type="http://schemas.openxmlformats.org/officeDocument/2006/relationships/hyperlink" Target="https://calculator.academy/ceu-continuing-education-unit-calculato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scpm.org/" TargetMode="External"/><Relationship Id="rId5" Type="http://schemas.openxmlformats.org/officeDocument/2006/relationships/hyperlink" Target="http://www.aspanet.org/" TargetMode="External"/><Relationship Id="rId4" Type="http://schemas.openxmlformats.org/officeDocument/2006/relationships/hyperlink" Target="https://www.myfloridalicense.com/CESearch.as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net.edu/Pages/default.aspx" TargetMode="External"/><Relationship Id="rId2" Type="http://schemas.openxmlformats.org/officeDocument/2006/relationships/hyperlink" Target="https://www.americanprogress.org/article/prior-learning-assessment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s://www.cael.org/" TargetMode="External"/><Relationship Id="rId4" Type="http://schemas.openxmlformats.org/officeDocument/2006/relationships/hyperlink" Target="https://www.americanprogress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44A8-B166-3E1D-047A-6DC9A6F48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586038"/>
            <a:ext cx="10144539" cy="2387600"/>
          </a:xfrm>
        </p:spPr>
        <p:txBody>
          <a:bodyPr/>
          <a:lstStyle/>
          <a:p>
            <a:r>
              <a:rPr lang="en-US" dirty="0">
                <a:latin typeface="Open Sans SemiBold" panose="020F0502020204030204" pitchFamily="34" charset="0"/>
                <a:ea typeface="Open Sans SemiBold" panose="020F0502020204030204" pitchFamily="34" charset="0"/>
                <a:cs typeface="Open Sans SemiBold" panose="020F0502020204030204" pitchFamily="34" charset="0"/>
              </a:rPr>
              <a:t>Making the Most of your CPM as a Professional Credential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A2C13-8566-34BA-536E-E345CDB51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973638"/>
            <a:ext cx="10144539" cy="1655762"/>
          </a:xfrm>
        </p:spPr>
        <p:txBody>
          <a:bodyPr/>
          <a:lstStyle/>
          <a:p>
            <a:r>
              <a:rPr lang="en-US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Lynn Chisholm, MS, CCC-SLP, CPM</a:t>
            </a:r>
            <a:br>
              <a:rPr lang="en-US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en-US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FSU CPM Faculty Instructor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8B325-6442-9B03-A61B-E7E09927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34" y="440372"/>
            <a:ext cx="2387599" cy="2387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1E6395-30DF-000D-BD33-E034A6EED1D4}"/>
              </a:ext>
            </a:extLst>
          </p:cNvPr>
          <p:cNvSpPr txBox="1"/>
          <p:nvPr/>
        </p:nvSpPr>
        <p:spPr>
          <a:xfrm>
            <a:off x="10658475" y="247650"/>
            <a:ext cx="13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Rev: 7-12-26</a:t>
            </a:r>
          </a:p>
        </p:txBody>
      </p:sp>
    </p:spTree>
    <p:extLst>
      <p:ext uri="{BB962C8B-B14F-4D97-AF65-F5344CB8AC3E}">
        <p14:creationId xmlns:p14="http://schemas.microsoft.com/office/powerpoint/2010/main" val="232724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2AA6-80A2-0559-8752-49694F80E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741"/>
            <a:ext cx="4302936" cy="276211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Professional </a:t>
            </a:r>
            <a:b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Development</a:t>
            </a:r>
            <a:b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Credit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B9543-518F-21EC-803F-B4F4BBC79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847" y="3602037"/>
            <a:ext cx="11012692" cy="28933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CE credits (Continuing Education) aka PDUs (Professional Development Units) may be required to maintain your licensure or professional certifications.</a:t>
            </a:r>
          </a:p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 addition to the industry-specific continuing ed units, your license or certification may allow for related credits, such as  in</a:t>
            </a:r>
            <a:r>
              <a:rPr lang="en-US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leadership</a:t>
            </a: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 </a:t>
            </a:r>
          </a:p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look at how to go about getting CEUs for your CPM work, and what you may need to do it.</a:t>
            </a:r>
          </a:p>
          <a:p>
            <a:pPr>
              <a:spcAft>
                <a:spcPts val="600"/>
              </a:spcAft>
            </a:pPr>
            <a:endParaRPr lang="en-US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35159-4675-89C8-52F4-94C3C736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0" y="447741"/>
            <a:ext cx="4565694" cy="2653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2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087E-AC41-15EE-921D-2D8CB07B9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29" y="152547"/>
            <a:ext cx="10144539" cy="1026477"/>
          </a:xfrm>
        </p:spPr>
        <p:txBody>
          <a:bodyPr/>
          <a:lstStyle/>
          <a:p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CPM for CE Credits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36A09-76E4-AD0A-025A-974D38757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265" y="1370653"/>
            <a:ext cx="10144539" cy="548734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It needs to be requested/submitted for the year in which you earned your CPM and for that year of renewal.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Your licensure/certification Board (website) has a form for you to complete in order to apply your CPM for credits. It will ask for the information needed as well as any documentation to provide.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You may need your CPM transcript (you can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download it from the FCPM website), a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photocopy of your CPM certificate, and/or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other documentation to verify what you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have completed and the content of your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CPM coursework.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it is just one Level, you may need to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provide a copy of your exam or assignment.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3AE14-DDBD-B4AB-0BD1-7B88B26A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3889" y="3682823"/>
            <a:ext cx="4692270" cy="2783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6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B19BD7-AAA3-B65F-FB4A-56A26AD3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Things you’ll need to check through your Board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032646-933A-2CC8-D3DF-7708427B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929" y="1104900"/>
            <a:ext cx="10257183" cy="57531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Provider approval</a:t>
            </a:r>
            <a:r>
              <a:rPr lang="en-US" dirty="0"/>
              <a:t>: Training providers must be approved. Since CPM is a part of FSU this should not be a problem.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CPM can’t apply for pre-approval. There are too many different forms of licensure and professional certificates to cover.</a:t>
            </a:r>
          </a:p>
          <a:p>
            <a:pPr>
              <a:spcAft>
                <a:spcPts val="600"/>
              </a:spcAft>
            </a:pPr>
            <a:r>
              <a:rPr lang="en-US" b="1" dirty="0"/>
              <a:t>Content relevance</a:t>
            </a:r>
            <a:r>
              <a:rPr lang="en-US" dirty="0"/>
              <a:t>: The course must relate to your license area of practice. You may have an option for “other” credits, such as “leadership” but it depends on your credential.</a:t>
            </a:r>
          </a:p>
          <a:p>
            <a:pPr>
              <a:spcAft>
                <a:spcPts val="600"/>
              </a:spcAft>
            </a:pPr>
            <a:r>
              <a:rPr lang="en-US" b="1" dirty="0"/>
              <a:t>Hours and format</a:t>
            </a:r>
            <a:r>
              <a:rPr lang="en-US" dirty="0"/>
              <a:t>: You may have specific types of required hours per renewal period.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conversion rate is 10 contact hours = 1 CEU.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1 CPM Level is roughly 24 contact hours.</a:t>
            </a:r>
          </a:p>
          <a:p>
            <a:pPr>
              <a:spcAft>
                <a:spcPts val="600"/>
              </a:spcAft>
            </a:pPr>
            <a:r>
              <a:rPr lang="en-US" b="1" dirty="0"/>
              <a:t>Documentation</a:t>
            </a:r>
            <a:r>
              <a:rPr lang="en-US" dirty="0"/>
              <a:t>: In addition to CPM records, you may also need to provide copies of your submitted/graded papers to verify that you passed if using only one Level.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122809-0098-2066-F4B4-F25871CD873B}"/>
              </a:ext>
            </a:extLst>
          </p:cNvPr>
          <p:cNvSpPr/>
          <p:nvPr/>
        </p:nvSpPr>
        <p:spPr>
          <a:xfrm>
            <a:off x="1024128" y="1270000"/>
            <a:ext cx="11167872" cy="5588000"/>
          </a:xfrm>
          <a:prstGeom prst="rect">
            <a:avLst/>
          </a:prstGeom>
          <a:solidFill>
            <a:srgbClr val="CEB888">
              <a:alpha val="45098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8F180-2E17-3A5B-2AAE-C115A0D0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9" y="365125"/>
            <a:ext cx="10257183" cy="803275"/>
          </a:xfrm>
        </p:spPr>
        <p:txBody>
          <a:bodyPr>
            <a:normAutofit/>
          </a:bodyPr>
          <a:lstStyle/>
          <a:p>
            <a:r>
              <a:rPr lang="en-US" dirty="0"/>
              <a:t>CE or PDU Resources you might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C8175-A12D-59F1-E91A-0C3F57AB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929" y="1511300"/>
            <a:ext cx="10257183" cy="5181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hlinkClick r:id="rId2"/>
              </a:rPr>
              <a:t>CEU (Continuing Education Unit) Calculator - Calculator Academy</a:t>
            </a:r>
            <a:r>
              <a:rPr lang="en-US" dirty="0"/>
              <a:t> – to calculate contact hours to CEUs.</a:t>
            </a:r>
          </a:p>
          <a:p>
            <a:pPr>
              <a:spcAft>
                <a:spcPts val="1800"/>
              </a:spcAft>
            </a:pPr>
            <a:r>
              <a:rPr lang="en-US" dirty="0">
                <a:hlinkClick r:id="rId3"/>
              </a:rPr>
              <a:t>Continuing Education Credits - Everything You Need to Know - Pathways to Advancement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>
                <a:hlinkClick r:id="rId4"/>
              </a:rPr>
              <a:t>Licensing Portal - CE Searches</a:t>
            </a:r>
            <a:r>
              <a:rPr lang="en-US" dirty="0"/>
              <a:t> – FL Licensure Board</a:t>
            </a:r>
          </a:p>
          <a:p>
            <a:pPr>
              <a:spcAft>
                <a:spcPts val="1800"/>
              </a:spcAft>
            </a:pPr>
            <a:r>
              <a:rPr lang="en-US" dirty="0">
                <a:hlinkClick r:id="rId5"/>
              </a:rPr>
              <a:t>www.aspanet.org</a:t>
            </a:r>
            <a:r>
              <a:rPr lang="en-US" dirty="0"/>
              <a:t> –American Society for Public Administrators</a:t>
            </a:r>
          </a:p>
          <a:p>
            <a:pPr>
              <a:spcAft>
                <a:spcPts val="1800"/>
              </a:spcAft>
            </a:pPr>
            <a:r>
              <a:rPr lang="en-US" dirty="0">
                <a:hlinkClick r:id="rId6"/>
              </a:rPr>
              <a:t>www.fscpm.org</a:t>
            </a:r>
            <a:r>
              <a:rPr lang="en-US" dirty="0"/>
              <a:t> – Florida Society of Certified Public Managers</a:t>
            </a:r>
            <a:br>
              <a:rPr lang="en-US" dirty="0"/>
            </a:br>
            <a:r>
              <a:rPr lang="en-US" dirty="0"/>
              <a:t> FSCPM Consortium – October 1 &amp; 2, Plant City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8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ABACD-5C57-12D5-7380-779DF22D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9642-CA3D-BCCA-4D0E-06BE15FA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741"/>
            <a:ext cx="4302936" cy="276211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Using CPM for Academic Credit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A62F8-A7E5-07CC-BA66-FB687BE85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847" y="3602037"/>
            <a:ext cx="11012692" cy="28933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Not that I don’t know… I do, but I don’t know if it will apply to your academic needs. It’s complicated.</a:t>
            </a:r>
          </a:p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“easy way” is no longer an option due to SACs Accreditation. It wasn’t anything we could change. (P.S., it was also complicated.)</a:t>
            </a:r>
          </a:p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look at how to go about getting academic credit for your CPM work, and what you may need to do to earn it.</a:t>
            </a:r>
          </a:p>
          <a:p>
            <a:pPr>
              <a:spcAft>
                <a:spcPts val="600"/>
              </a:spcAft>
            </a:pPr>
            <a:endParaRPr lang="en-US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Is it okay to say &quot;I don't know&quot; in a media interview? - Marvellous Media Training UK">
            <a:extLst>
              <a:ext uri="{FF2B5EF4-FFF2-40B4-BE49-F238E27FC236}">
                <a16:creationId xmlns:a16="http://schemas.microsoft.com/office/drawing/2014/main" id="{1947DB91-4795-037F-F9CD-99468372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84263"/>
            <a:ext cx="4502150" cy="2525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B7871-2182-22DB-14FA-5C0E7AC3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3332-F3D7-8E54-76AC-FB78C3614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29" y="152547"/>
            <a:ext cx="10144539" cy="1026477"/>
          </a:xfrm>
        </p:spPr>
        <p:txBody>
          <a:bodyPr/>
          <a:lstStyle/>
          <a:p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Route is Prior Learning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53132-73F1-7AA7-12AB-583C232FF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29" y="1459553"/>
            <a:ext cx="10572971" cy="53031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Prior Learning includes several methods depending on what learning, what academic institution, and what academic credits are being sought.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CLEP/DSST exams are usually standardized tests to test knowledge in a particular area, such as foreign language,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maths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or other standard courses.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Options exist for use of military experience through the American Council of Education, and program evaluations of non-credit instruction for work such as law enforcement, fire service, and the like.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Apprenticeships are also a form of work for credit when applicable.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However, the process best suited for using CPM is an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ePortfolio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36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DED1D-5321-709C-D58E-D028EEED1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3B5417-0D22-B393-4101-B0607301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9" y="365125"/>
            <a:ext cx="10257183" cy="739775"/>
          </a:xfrm>
        </p:spPr>
        <p:txBody>
          <a:bodyPr>
            <a:normAutofit/>
          </a:bodyPr>
          <a:lstStyle/>
          <a:p>
            <a:r>
              <a:rPr lang="en-US" dirty="0"/>
              <a:t>What’s involved in </a:t>
            </a:r>
            <a:r>
              <a:rPr lang="en-US" sz="3600" dirty="0"/>
              <a:t>creating</a:t>
            </a:r>
            <a:r>
              <a:rPr lang="en-US" dirty="0"/>
              <a:t> an </a:t>
            </a:r>
            <a:r>
              <a:rPr lang="en-US" dirty="0" err="1"/>
              <a:t>ePortfolio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D98834-B278-DB31-8A63-04F131A5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929" y="1238250"/>
            <a:ext cx="10257183" cy="54419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b="1" dirty="0"/>
              <a:t>Institution: </a:t>
            </a:r>
            <a:r>
              <a:rPr lang="en-US" sz="2600" dirty="0"/>
              <a:t>Not all institutions accept an </a:t>
            </a:r>
            <a:r>
              <a:rPr lang="en-US" sz="2600" dirty="0" err="1"/>
              <a:t>ePortfolio</a:t>
            </a:r>
            <a:r>
              <a:rPr lang="en-US" sz="2600" dirty="0"/>
              <a:t> as a route to course equivalency. State Colleges and Private Colleges are able to offer a PLA option if you are seeking a degree there.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Course</a:t>
            </a:r>
            <a:r>
              <a:rPr lang="en-US" sz="2600" dirty="0"/>
              <a:t>: The </a:t>
            </a:r>
            <a:r>
              <a:rPr lang="en-US" sz="2600" dirty="0" err="1"/>
              <a:t>ePortfolio</a:t>
            </a:r>
            <a:r>
              <a:rPr lang="en-US" sz="2600" dirty="0"/>
              <a:t> is constructed to represent evidence of meeting the learning objectives for a </a:t>
            </a:r>
            <a:r>
              <a:rPr lang="en-US" sz="2600" u="sng" dirty="0"/>
              <a:t>specific</a:t>
            </a:r>
            <a:r>
              <a:rPr lang="en-US" sz="2600" dirty="0"/>
              <a:t> course, and only for an </a:t>
            </a:r>
            <a:r>
              <a:rPr lang="en-US" sz="2600" u="sng" dirty="0"/>
              <a:t>undergraduate</a:t>
            </a:r>
            <a:r>
              <a:rPr lang="en-US" sz="2600" dirty="0"/>
              <a:t> level course.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Assessment: </a:t>
            </a:r>
            <a:r>
              <a:rPr lang="en-US" sz="2600" dirty="0"/>
              <a:t>The completed </a:t>
            </a:r>
            <a:r>
              <a:rPr lang="en-US" sz="2600" dirty="0" err="1"/>
              <a:t>ePortfolio</a:t>
            </a:r>
            <a:r>
              <a:rPr lang="en-US" sz="2600" dirty="0"/>
              <a:t> is submitted for faculty approval and evaluated based on the course objectives for credit. (CPM was pass/fail, your work must equate with a letter grade for academic credit.)</a:t>
            </a:r>
          </a:p>
          <a:p>
            <a:pPr>
              <a:spcAft>
                <a:spcPts val="600"/>
              </a:spcAft>
            </a:pPr>
            <a:r>
              <a:rPr lang="en-US" sz="2600" b="1" dirty="0" err="1"/>
              <a:t>ePortfolio</a:t>
            </a:r>
            <a:r>
              <a:rPr lang="en-US" sz="2600" b="1" dirty="0"/>
              <a:t> Format: </a:t>
            </a:r>
            <a:r>
              <a:rPr lang="en-US" sz="2600" dirty="0"/>
              <a:t>It is a robust catalogue of documentation of how the learning enabled the learner to demonstrate knowledge of the course content. </a:t>
            </a:r>
          </a:p>
        </p:txBody>
      </p:sp>
    </p:spTree>
    <p:extLst>
      <p:ext uri="{BB962C8B-B14F-4D97-AF65-F5344CB8AC3E}">
        <p14:creationId xmlns:p14="http://schemas.microsoft.com/office/powerpoint/2010/main" val="10547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1BADF-1F0E-4CD3-4169-502EA861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C695F5-7DE4-A787-A204-2AD54B645379}"/>
              </a:ext>
            </a:extLst>
          </p:cNvPr>
          <p:cNvSpPr/>
          <p:nvPr/>
        </p:nvSpPr>
        <p:spPr>
          <a:xfrm>
            <a:off x="1024128" y="1270000"/>
            <a:ext cx="11167872" cy="5588000"/>
          </a:xfrm>
          <a:prstGeom prst="rect">
            <a:avLst/>
          </a:prstGeom>
          <a:solidFill>
            <a:srgbClr val="CEB888">
              <a:alpha val="45098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551CF-0B3B-4CEE-A557-ACACB98A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9" y="365125"/>
            <a:ext cx="10257183" cy="803275"/>
          </a:xfrm>
        </p:spPr>
        <p:txBody>
          <a:bodyPr>
            <a:normAutofit/>
          </a:bodyPr>
          <a:lstStyle/>
          <a:p>
            <a:r>
              <a:rPr lang="en-US" dirty="0"/>
              <a:t>PLA Resources you might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13998-95D0-B31E-D829-1D64F4248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929" y="1511300"/>
            <a:ext cx="10257183" cy="5181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https://www.americanprogress.org/article/prior-learning-assessments/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dirty="0">
                <a:hlinkClick r:id="rId3"/>
              </a:rPr>
              <a:t>https://www.acenet.edu/Pages/default.aspx</a:t>
            </a:r>
            <a:r>
              <a:rPr lang="en-US" dirty="0"/>
              <a:t> </a:t>
            </a:r>
          </a:p>
          <a:p>
            <a:pPr>
              <a:spcAft>
                <a:spcPts val="1200"/>
              </a:spcAft>
            </a:pPr>
            <a:r>
              <a:rPr lang="en-US" dirty="0">
                <a:hlinkClick r:id="rId4"/>
              </a:rPr>
              <a:t>https://www.americanprogress.org/</a:t>
            </a:r>
            <a:r>
              <a:rPr lang="en-US" dirty="0"/>
              <a:t> </a:t>
            </a:r>
          </a:p>
          <a:p>
            <a:pPr>
              <a:spcAft>
                <a:spcPts val="1200"/>
              </a:spcAft>
            </a:pPr>
            <a:r>
              <a:rPr lang="en-US" dirty="0">
                <a:hlinkClick r:id="rId5"/>
              </a:rPr>
              <a:t>https://www.cael.org/</a:t>
            </a:r>
            <a:r>
              <a:rPr lang="en-US" dirty="0"/>
              <a:t> </a:t>
            </a:r>
          </a:p>
          <a:p>
            <a:pPr>
              <a:spcAft>
                <a:spcPts val="1200"/>
              </a:spcAft>
            </a:pPr>
            <a:r>
              <a:rPr lang="en-US" dirty="0"/>
              <a:t>Search CAEL’s CPL – provider</a:t>
            </a:r>
            <a:br>
              <a:rPr lang="en-US" dirty="0"/>
            </a:br>
            <a:r>
              <a:rPr lang="en-US" dirty="0"/>
              <a:t>network, or search your </a:t>
            </a:r>
            <a:br>
              <a:rPr lang="en-US" dirty="0"/>
            </a:br>
            <a:r>
              <a:rPr lang="en-US" dirty="0"/>
              <a:t>college’s website for PLA to see</a:t>
            </a:r>
            <a:br>
              <a:rPr lang="en-US" dirty="0"/>
            </a:br>
            <a:r>
              <a:rPr lang="en-US" dirty="0"/>
              <a:t>if it is an option.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882C8-5162-8A33-6585-455546CFE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894" y="3213903"/>
            <a:ext cx="4391162" cy="2588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CC438-6A12-B799-67FD-3B670B0106FE}"/>
              </a:ext>
            </a:extLst>
          </p:cNvPr>
          <p:cNvSpPr txBox="1"/>
          <p:nvPr/>
        </p:nvSpPr>
        <p:spPr>
          <a:xfrm>
            <a:off x="7172668" y="5960824"/>
            <a:ext cx="524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</a:t>
            </a:r>
            <a:r>
              <a:rPr lang="en-US" dirty="0" err="1"/>
              <a:t>ePortfolio</a:t>
            </a:r>
            <a:r>
              <a:rPr lang="en-US" dirty="0"/>
              <a:t> thing is a lot of work.</a:t>
            </a:r>
          </a:p>
        </p:txBody>
      </p:sp>
    </p:spTree>
    <p:extLst>
      <p:ext uri="{BB962C8B-B14F-4D97-AF65-F5344CB8AC3E}">
        <p14:creationId xmlns:p14="http://schemas.microsoft.com/office/powerpoint/2010/main" val="200273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F13F63-2172-58ED-88F0-49FFE41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150" y="225425"/>
            <a:ext cx="10257183" cy="485775"/>
          </a:xfrm>
        </p:spPr>
        <p:txBody>
          <a:bodyPr>
            <a:noAutofit/>
          </a:bodyPr>
          <a:lstStyle/>
          <a:p>
            <a:r>
              <a:rPr lang="en-US" dirty="0"/>
              <a:t>E-Portfolio for PLA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9508D-F323-D2A1-3C38-F2616CD4D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65125"/>
            <a:ext cx="6553200" cy="4914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A5A83-57C6-6CF6-D3B9-8766184B85E8}"/>
              </a:ext>
            </a:extLst>
          </p:cNvPr>
          <p:cNvSpPr txBox="1"/>
          <p:nvPr/>
        </p:nvSpPr>
        <p:spPr>
          <a:xfrm>
            <a:off x="1271379" y="3874512"/>
            <a:ext cx="7663071" cy="28110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spcAft>
                <a:spcPts val="1200"/>
              </a:spcAft>
              <a:buNone/>
            </a:pPr>
            <a:r>
              <a:rPr lang="en-US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PLA e‑portfolio typically includes:</a:t>
            </a:r>
          </a:p>
          <a:p>
            <a:pPr algn="l">
              <a:lnSpc>
                <a:spcPts val="195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Clear cover page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and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table of contents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ts val="195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Course or program outcomes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you are addressing</a:t>
            </a:r>
          </a:p>
          <a:p>
            <a:pPr algn="l">
              <a:lnSpc>
                <a:spcPts val="195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Narrative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explaining how your experience matches those outcomes</a:t>
            </a:r>
          </a:p>
          <a:p>
            <a:pPr algn="l">
              <a:lnSpc>
                <a:spcPts val="195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Evidence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(work samples, projects, reports, presentations)</a:t>
            </a:r>
          </a:p>
          <a:p>
            <a:pPr algn="l">
              <a:lnSpc>
                <a:spcPts val="195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Resume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and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skills inventory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ts val="195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Organized, tabbed structure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for easy assessor 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8ED71-49E0-5673-82A3-A01059794C5E}"/>
              </a:ext>
            </a:extLst>
          </p:cNvPr>
          <p:cNvSpPr txBox="1"/>
          <p:nvPr/>
        </p:nvSpPr>
        <p:spPr>
          <a:xfrm>
            <a:off x="1327150" y="987822"/>
            <a:ext cx="3568700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Florida Gulf Coast University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Miami-Dade College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Polk State College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Broward College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Eastern Florida State College</a:t>
            </a:r>
          </a:p>
          <a:p>
            <a:pPr algn="ctr">
              <a:spcAft>
                <a:spcPts val="600"/>
              </a:spcAft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8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AAFA3-F452-8736-1197-27295251D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DD2C-D4B6-7DD7-AEAA-6C6D8FA7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741"/>
            <a:ext cx="4302936" cy="276211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Branding using your CPM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41DC2-3428-A7C8-FED3-40DA02186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847" y="3602037"/>
            <a:ext cx="11012692" cy="28933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credential is one thing, but living it is another.</a:t>
            </a:r>
          </a:p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How many (unfortunate) times have you heard someone say, “they have the CPM, but they don’t use it”?</a:t>
            </a:r>
          </a:p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One value of the CPM credential is having toolkit of resources, but the real key is using it. </a:t>
            </a:r>
          </a:p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look at how we can use the CPM to enhance our brand.</a:t>
            </a:r>
          </a:p>
          <a:p>
            <a:pPr>
              <a:spcAft>
                <a:spcPts val="600"/>
              </a:spcAft>
            </a:pPr>
            <a:endParaRPr lang="en-US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 descr="2024 Florida Certified Public Manager Program Graduates | Flickr">
            <a:extLst>
              <a:ext uri="{FF2B5EF4-FFF2-40B4-BE49-F238E27FC236}">
                <a16:creationId xmlns:a16="http://schemas.microsoft.com/office/drawing/2014/main" id="{965C3AB0-DD50-2A99-528E-B59810550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066" y="596900"/>
            <a:ext cx="3988595" cy="2659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6E4D0E-EB47-05AD-8C40-FDBD59F3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9" y="200533"/>
            <a:ext cx="10257183" cy="154597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CONGRATULATIONS! You’ve earned your CPM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Now what?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2186CE-86FF-C476-405A-4D0E27C7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929" y="1746504"/>
            <a:ext cx="10257183" cy="447141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How to get the most out of your CPM designation</a:t>
            </a:r>
          </a:p>
          <a:p>
            <a:pPr>
              <a:spcAft>
                <a:spcPts val="1200"/>
              </a:spcAft>
            </a:pPr>
            <a:r>
              <a:rPr lang="en-US" dirty="0"/>
              <a:t>Properly listing it on your</a:t>
            </a:r>
            <a:br>
              <a:rPr lang="en-US" dirty="0"/>
            </a:br>
            <a:r>
              <a:rPr lang="en-US" dirty="0"/>
              <a:t> resume</a:t>
            </a:r>
          </a:p>
          <a:p>
            <a:pPr>
              <a:spcAft>
                <a:spcPts val="1200"/>
              </a:spcAft>
            </a:pPr>
            <a:r>
              <a:rPr lang="en-US" dirty="0"/>
              <a:t>Putting your digital badge to</a:t>
            </a:r>
            <a:br>
              <a:rPr lang="en-US" dirty="0"/>
            </a:br>
            <a:r>
              <a:rPr lang="en-US" dirty="0"/>
              <a:t> work</a:t>
            </a:r>
          </a:p>
          <a:p>
            <a:pPr>
              <a:spcAft>
                <a:spcPts val="1200"/>
              </a:spcAft>
            </a:pPr>
            <a:r>
              <a:rPr lang="en-US" dirty="0"/>
              <a:t>Using the CPM for professional</a:t>
            </a:r>
            <a:br>
              <a:rPr lang="en-US" dirty="0"/>
            </a:br>
            <a:r>
              <a:rPr lang="en-US" dirty="0"/>
              <a:t> education credit</a:t>
            </a:r>
          </a:p>
          <a:p>
            <a:pPr>
              <a:spcAft>
                <a:spcPts val="1200"/>
              </a:spcAft>
            </a:pPr>
            <a:r>
              <a:rPr lang="en-US" dirty="0"/>
              <a:t>How it can earn academic credit</a:t>
            </a:r>
          </a:p>
          <a:p>
            <a:pPr>
              <a:spcAft>
                <a:spcPts val="1200"/>
              </a:spcAft>
            </a:pPr>
            <a:r>
              <a:rPr lang="en-US" dirty="0"/>
              <a:t>Networking and more…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643F7C-F954-8E14-124E-C9E7427D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683" y="2423160"/>
            <a:ext cx="5042419" cy="3526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0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7013C-3C00-D54E-B15E-D5420C949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4039-9F67-8E75-9C1B-E4542CEB1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29" y="152547"/>
            <a:ext cx="11152408" cy="1026477"/>
          </a:xfrm>
        </p:spPr>
        <p:txBody>
          <a:bodyPr>
            <a:normAutofit/>
          </a:bodyPr>
          <a:lstStyle/>
          <a:p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Align Your Professional Brand with the CPM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FDBF7-187E-99B5-0163-36022F7FD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29" y="1459553"/>
            <a:ext cx="11398471" cy="5303197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Identify Your Strengths and Values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Take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inventory of your skills, achievements, and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professional  priorities. </a:t>
            </a:r>
          </a:p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Craft Your Message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Develop a clear value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proposition that communicates what you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bring to the table. </a:t>
            </a:r>
          </a:p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Maintain Consistency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Ensure your online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presence, communications, and professional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behavior consistently reflect your brand. </a:t>
            </a:r>
          </a:p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Showcase Expertise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Share insights, case studies,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 thought leadership content to demonstrate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knowledge and credibility. (LinkedIn is one way.)</a:t>
            </a:r>
          </a:p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Seek guidance through a Mentor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Feedback and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insight through someone further down the path can help.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C57669-4C5E-3A66-1ADE-6F5C0C121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062" y="1293172"/>
            <a:ext cx="3800475" cy="477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8A9BC-0A1D-5EFC-B48C-5A997D0C7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51" y="450850"/>
            <a:ext cx="10144539" cy="1244600"/>
          </a:xfrm>
        </p:spPr>
        <p:txBody>
          <a:bodyPr/>
          <a:lstStyle/>
          <a:p>
            <a:r>
              <a:rPr lang="en-US" dirty="0"/>
              <a:t>Now, put it all together!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4D9F0C-DD9D-0475-6811-C45803A55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2198688"/>
            <a:ext cx="10144539" cy="270986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does your action plan look like?</a:t>
            </a:r>
          </a:p>
          <a:p>
            <a:pPr>
              <a:spcAft>
                <a:spcPts val="1800"/>
              </a:spcAft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Let’s start with some easy steps:</a:t>
            </a:r>
          </a:p>
          <a:p>
            <a:pPr>
              <a:spcAft>
                <a:spcPts val="1800"/>
              </a:spcAft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Walking at graduation is step 1.</a:t>
            </a:r>
          </a:p>
          <a:p>
            <a:pPr>
              <a:spcAft>
                <a:spcPts val="1800"/>
              </a:spcAft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Sharing your badge is step 2.</a:t>
            </a:r>
          </a:p>
          <a:p>
            <a:pPr>
              <a:spcAft>
                <a:spcPts val="1800"/>
              </a:spcAft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And, once again, what’s next?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6E5765-AF64-1AA0-7007-9065DFFC9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716" y="1136650"/>
            <a:ext cx="4766733" cy="3575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235256-E2C2-6ADE-F5F8-D0B3DC0ACB74}"/>
              </a:ext>
            </a:extLst>
          </p:cNvPr>
          <p:cNvSpPr txBox="1"/>
          <p:nvPr/>
        </p:nvSpPr>
        <p:spPr>
          <a:xfrm>
            <a:off x="463551" y="5305851"/>
            <a:ext cx="681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Don’t forget, the Level 7 Executive Growth</a:t>
            </a:r>
            <a:br>
              <a:rPr lang="en-US" sz="2400" dirty="0"/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</a:t>
            </a:r>
            <a:r>
              <a:rPr lang="en-US" sz="2400" dirty="0"/>
              <a:t> assignment it can be magic if you work it!</a:t>
            </a:r>
          </a:p>
        </p:txBody>
      </p:sp>
    </p:spTree>
    <p:extLst>
      <p:ext uri="{BB962C8B-B14F-4D97-AF65-F5344CB8AC3E}">
        <p14:creationId xmlns:p14="http://schemas.microsoft.com/office/powerpoint/2010/main" val="2778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7A93C4-DF22-CBA8-5071-EA0AA9561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1" y="4554865"/>
            <a:ext cx="7181850" cy="8544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Discussion? 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13CA758-9B85-0BF7-FEDC-075EDB54F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48" y="5602288"/>
            <a:ext cx="10144539" cy="976312"/>
          </a:xfrm>
        </p:spPr>
        <p:txBody>
          <a:bodyPr/>
          <a:lstStyle/>
          <a:p>
            <a:r>
              <a:rPr lang="en-US" dirty="0"/>
              <a:t>You’ve got this – just remember that a goal</a:t>
            </a:r>
            <a:br>
              <a:rPr lang="en-US" dirty="0"/>
            </a:br>
            <a:r>
              <a:rPr lang="en-US" dirty="0"/>
              <a:t>happens as long as we keep working it!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7C002-240B-4124-4B1A-F43B6842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686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8061E-D6B4-CA06-0FC5-84CC460D2F61}"/>
              </a:ext>
            </a:extLst>
          </p:cNvPr>
          <p:cNvSpPr txBox="1"/>
          <p:nvPr/>
        </p:nvSpPr>
        <p:spPr>
          <a:xfrm>
            <a:off x="1009648" y="688321"/>
            <a:ext cx="6432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CONGRATULATIONS CERTIFIED PUBLIC MANAGERS!</a:t>
            </a:r>
          </a:p>
        </p:txBody>
      </p:sp>
    </p:spTree>
    <p:extLst>
      <p:ext uri="{BB962C8B-B14F-4D97-AF65-F5344CB8AC3E}">
        <p14:creationId xmlns:p14="http://schemas.microsoft.com/office/powerpoint/2010/main" val="228998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B48A0A-C642-1511-B295-30258442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274320"/>
            <a:ext cx="4194315" cy="1801368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>
                <a:ln/>
                <a:solidFill>
                  <a:schemeClr val="accent3"/>
                </a:solidFill>
              </a:rPr>
              <a:t>First, </a:t>
            </a:r>
            <a:r>
              <a:rPr lang="en-US" dirty="0">
                <a:ln/>
                <a:solidFill>
                  <a:schemeClr val="tx2">
                    <a:lumMod val="75000"/>
                  </a:schemeClr>
                </a:solidFill>
              </a:rPr>
              <a:t>WHY</a:t>
            </a:r>
            <a:r>
              <a:rPr lang="en-US" dirty="0">
                <a:ln/>
                <a:solidFill>
                  <a:schemeClr val="accent3"/>
                </a:solidFill>
              </a:rPr>
              <a:t> did you do this (CPM) and what did you get from it?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8BDF7B-9A54-7B6B-F110-65EC93298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928" y="2212848"/>
            <a:ext cx="4194315" cy="374904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Before putting your CPM out in the world, you may want to reflect on this question.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What’s your CPM story?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How have you integrated CPM into your leadership practices?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Why would you (</a:t>
            </a:r>
            <a:r>
              <a:rPr lang="en-US" sz="2400" i="1" dirty="0"/>
              <a:t>presumably you would</a:t>
            </a:r>
            <a:r>
              <a:rPr lang="en-US" sz="2400" dirty="0"/>
              <a:t>) recommend CPM to others?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And, what’s next?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32D2BC9-CA21-3666-DE18-35D2C047BF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28" r="14028"/>
          <a:stretch>
            <a:fillRect/>
          </a:stretch>
        </p:blipFill>
        <p:spPr>
          <a:xfrm flipH="1">
            <a:off x="6096000" y="850393"/>
            <a:ext cx="5407268" cy="5010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3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4A59D-839F-551A-00BE-9F1A3C97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9" y="118873"/>
            <a:ext cx="10257183" cy="7320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CPM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Designation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0B310-7BFB-9046-F0CA-21F49C17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48" y="1236519"/>
            <a:ext cx="9789775" cy="52563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293D-3D52-52B2-AA42-5C147BB09755}"/>
              </a:ext>
            </a:extLst>
          </p:cNvPr>
          <p:cNvSpPr/>
          <p:nvPr/>
        </p:nvSpPr>
        <p:spPr>
          <a:xfrm>
            <a:off x="1024128" y="850900"/>
            <a:ext cx="11167872" cy="6007100"/>
          </a:xfrm>
          <a:prstGeom prst="rect">
            <a:avLst/>
          </a:prstGeom>
          <a:solidFill>
            <a:srgbClr val="CEB888">
              <a:alpha val="45098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6252-3AF2-D57C-EC00-C35466066044}"/>
              </a:ext>
            </a:extLst>
          </p:cNvPr>
          <p:cNvSpPr txBox="1"/>
          <p:nvPr/>
        </p:nvSpPr>
        <p:spPr>
          <a:xfrm>
            <a:off x="1983583" y="1347734"/>
            <a:ext cx="97721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is a DESIGNATION – </a:t>
            </a:r>
            <a:r>
              <a:rPr lang="en-US" sz="2800" dirty="0"/>
              <a:t>meaning that you completed more work to earn this than a “certificate program” requires. 300 contact hours via experiential learning, including exams and evaluated work products.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certificate – </a:t>
            </a:r>
            <a:r>
              <a:rPr lang="en-US" sz="2800" dirty="0"/>
              <a:t>is one and done. Earned for completing a skill training. Example, a certificate in Microsoft PowerPoint, or attending a professional workshop.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CPM designation - </a:t>
            </a:r>
            <a:r>
              <a:rPr lang="en-US" sz="2800" dirty="0"/>
              <a:t>is a formal, industry-recognized professional </a:t>
            </a:r>
            <a:r>
              <a:rPr lang="en-US" sz="2800" i="1" dirty="0"/>
              <a:t>title</a:t>
            </a:r>
            <a:r>
              <a:rPr lang="en-US" sz="2800" dirty="0"/>
              <a:t> granted in accord with our National Accreditation association (NCPM) that proves you have mastered an entire job role (public manager). 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1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C9BD7B-5C55-8304-AF3D-A69995AF5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135" y="180531"/>
            <a:ext cx="10144539" cy="83445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 and Share your CPM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356D-2C2E-57EE-3405-1B3A850DE09F}"/>
              </a:ext>
            </a:extLst>
          </p:cNvPr>
          <p:cNvSpPr txBox="1"/>
          <p:nvPr/>
        </p:nvSpPr>
        <p:spPr>
          <a:xfrm>
            <a:off x="512328" y="1383712"/>
            <a:ext cx="106982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your signature line –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Your Name, CPM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If you have other credentials, you may list them in order, with degree first, e.g., Your Name,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MBA, PMP, CPM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your resume –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either under education or professional development, formatted as you wish: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3B59DC9-2BE9-7AE9-9ED2-CA769DD3B37D}"/>
              </a:ext>
            </a:extLst>
          </p:cNvPr>
          <p:cNvSpPr txBox="1">
            <a:spLocks/>
          </p:cNvSpPr>
          <p:nvPr/>
        </p:nvSpPr>
        <p:spPr>
          <a:xfrm>
            <a:off x="1051560" y="4082981"/>
            <a:ext cx="11058144" cy="2775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782F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State University,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Tallahassee, FL       		                    August 2009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Public Manager Program (CPM) Designation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 OR -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DEVELOPMENT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Public Manager Program (CPM) Designation,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State University, Tallahassee, FL, August 2009.</a:t>
            </a: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AEDE-BDB4-F218-185F-D51E974E9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105E0-509F-1A61-EF73-7BB1431BD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328" y="313881"/>
            <a:ext cx="10144539" cy="83445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does not expire… but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0809-8D02-8815-7543-3E4067C95F34}"/>
              </a:ext>
            </a:extLst>
          </p:cNvPr>
          <p:cNvSpPr txBox="1"/>
          <p:nvPr/>
        </p:nvSpPr>
        <p:spPr>
          <a:xfrm>
            <a:off x="512328" y="1383712"/>
            <a:ext cx="106982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There are some character and behavior assumptions when you’ve earned a leadership credential.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…That you will continue your growth as a manager and leader, and as a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reflective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practioner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…That you will perform in alignment with the credential’s values and targeted outcomes.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…That you will perform as a transformational leader, and that it wasn’t about “winning”, it was about learning.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…That you will send the elevator down for the next person.</a:t>
            </a:r>
          </a:p>
        </p:txBody>
      </p:sp>
    </p:spTree>
    <p:extLst>
      <p:ext uri="{BB962C8B-B14F-4D97-AF65-F5344CB8AC3E}">
        <p14:creationId xmlns:p14="http://schemas.microsoft.com/office/powerpoint/2010/main" val="25121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95644-045D-BCAD-9D4E-EEAF65B5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457200"/>
            <a:ext cx="4194315" cy="1399032"/>
          </a:xfrm>
        </p:spPr>
        <p:txBody>
          <a:bodyPr>
            <a:normAutofit/>
          </a:bodyPr>
          <a:lstStyle/>
          <a:p>
            <a:r>
              <a:rPr lang="en-US" sz="36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So, what’s next?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CDB7771-2DC8-9A06-E62F-CC11750F60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37" r="14037"/>
          <a:stretch>
            <a:fillRect/>
          </a:stretch>
        </p:blipFill>
        <p:spPr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BB895A-07D9-B1F5-019C-B89997174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928" y="2048256"/>
            <a:ext cx="4194315" cy="39410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How will you promote your CPM?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How will you use your CPM?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What goals will it help you to achieve?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How will you network with others in your agency with the CPM?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Who will you send next?</a:t>
            </a:r>
          </a:p>
        </p:txBody>
      </p:sp>
    </p:spTree>
    <p:extLst>
      <p:ext uri="{BB962C8B-B14F-4D97-AF65-F5344CB8AC3E}">
        <p14:creationId xmlns:p14="http://schemas.microsoft.com/office/powerpoint/2010/main" val="21802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1410-DBEE-8301-85C4-7ED4CCA60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FCPM Graduate Badge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3454B-2B04-2B1A-5774-B359D9D3B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84917"/>
            <a:ext cx="10144539" cy="267074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This is a digital micro-credential that can be used on any digital platform: LinkedIn, email signature, any Social Media…</a:t>
            </a:r>
          </a:p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Encrypted with earner/issuer (you/us) and non-transferrable.</a:t>
            </a:r>
          </a:p>
          <a:p>
            <a:pPr>
              <a:spcAft>
                <a:spcPts val="600"/>
              </a:spcAft>
            </a:pPr>
            <a:r>
              <a:rPr lang="en-US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Credly</a:t>
            </a: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is our partner and offers instructional videos on using the badge. You’ll get an email with instructions after Level 8.</a:t>
            </a:r>
          </a:p>
          <a:p>
            <a:pPr>
              <a:spcAft>
                <a:spcPts val="600"/>
              </a:spcAft>
            </a:pPr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Add #FCPM so we can find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AB1F0-CB37-56B1-50C4-BBC4C0F8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216" y="735966"/>
            <a:ext cx="2587752" cy="2587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006EB-8D9B-1B1B-43A7-4C3553F8B4D6}"/>
              </a:ext>
            </a:extLst>
          </p:cNvPr>
          <p:cNvSpPr txBox="1"/>
          <p:nvPr/>
        </p:nvSpPr>
        <p:spPr>
          <a:xfrm>
            <a:off x="1523999" y="2023775"/>
            <a:ext cx="47296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Easy Next Step!</a:t>
            </a:r>
          </a:p>
        </p:txBody>
      </p:sp>
    </p:spTree>
    <p:extLst>
      <p:ext uri="{BB962C8B-B14F-4D97-AF65-F5344CB8AC3E}">
        <p14:creationId xmlns:p14="http://schemas.microsoft.com/office/powerpoint/2010/main" val="17568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3DC6-BF4D-4969-310E-D3663F466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948F3D-038F-24A8-F1F1-2443581D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Share your CPM on LinkedIn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74D518-BB76-9748-D524-66EEA43B3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929" y="1217974"/>
            <a:ext cx="10257183" cy="54019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Share your CPM Graduate Badge</a:t>
            </a:r>
            <a:br>
              <a:rPr lang="en-US" dirty="0"/>
            </a:br>
            <a:r>
              <a:rPr lang="en-US" dirty="0"/>
              <a:t>with a personal comment (</a:t>
            </a:r>
            <a:r>
              <a:rPr lang="en-US" dirty="0" err="1"/>
              <a:t>Credly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offers a standard message, but </a:t>
            </a:r>
            <a:br>
              <a:rPr lang="en-US" dirty="0"/>
            </a:br>
            <a:r>
              <a:rPr lang="en-US" dirty="0"/>
              <a:t>you can do better!)</a:t>
            </a:r>
          </a:p>
          <a:p>
            <a:pPr>
              <a:spcAft>
                <a:spcPts val="600"/>
              </a:spcAft>
            </a:pPr>
            <a:r>
              <a:rPr lang="en-US" dirty="0"/>
              <a:t>Search for other FCPMs to expand</a:t>
            </a:r>
            <a:br>
              <a:rPr lang="en-US" dirty="0"/>
            </a:br>
            <a:r>
              <a:rPr lang="en-US" dirty="0"/>
              <a:t>your network. Add </a:t>
            </a:r>
            <a:r>
              <a:rPr lang="en-US" b="1" i="1" dirty="0"/>
              <a:t>#FCPM </a:t>
            </a:r>
            <a:r>
              <a:rPr lang="en-US" dirty="0"/>
              <a:t>when you</a:t>
            </a:r>
            <a:br>
              <a:rPr lang="en-US" dirty="0"/>
            </a:br>
            <a:r>
              <a:rPr lang="en-US" dirty="0"/>
              <a:t>post so other CPMs can find you.</a:t>
            </a:r>
          </a:p>
          <a:p>
            <a:pPr>
              <a:spcAft>
                <a:spcPts val="600"/>
              </a:spcAft>
            </a:pPr>
            <a:r>
              <a:rPr lang="en-US" dirty="0"/>
              <a:t>Build connections. </a:t>
            </a:r>
          </a:p>
          <a:p>
            <a:pPr>
              <a:spcAft>
                <a:spcPts val="600"/>
              </a:spcAft>
            </a:pPr>
            <a:r>
              <a:rPr lang="en-US" dirty="0"/>
              <a:t>Enhance your network. Post interesting articles, comment on other’s posts in an insightful way. </a:t>
            </a:r>
          </a:p>
          <a:p>
            <a:pPr>
              <a:spcAft>
                <a:spcPts val="600"/>
              </a:spcAft>
            </a:pPr>
            <a:r>
              <a:rPr lang="en-US" dirty="0"/>
              <a:t>Building your LinkedIn profile and using it keeps it active.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ACE0E-4E80-13BB-F067-C33277F7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43468" y="1447800"/>
            <a:ext cx="4118331" cy="2965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7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heme1">
  <a:themeElements>
    <a:clrScheme name="FSU">
      <a:dk1>
        <a:srgbClr val="000000"/>
      </a:dk1>
      <a:lt1>
        <a:srgbClr val="FFFFFF"/>
      </a:lt1>
      <a:dk2>
        <a:srgbClr val="782F40"/>
      </a:dk2>
      <a:lt2>
        <a:srgbClr val="E7E6E6"/>
      </a:lt2>
      <a:accent1>
        <a:srgbClr val="782F40"/>
      </a:accent1>
      <a:accent2>
        <a:srgbClr val="CEB888"/>
      </a:accent2>
      <a:accent3>
        <a:srgbClr val="415563"/>
      </a:accent3>
      <a:accent4>
        <a:srgbClr val="5BB8B2"/>
      </a:accent4>
      <a:accent5>
        <a:srgbClr val="FFC72C"/>
      </a:accent5>
      <a:accent6>
        <a:srgbClr val="A6192E"/>
      </a:accent6>
      <a:hlink>
        <a:srgbClr val="782F40"/>
      </a:hlink>
      <a:folHlink>
        <a:srgbClr val="00000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15C2AE4D-9D63-4B45-9EEE-77C26C127F7C}" vid="{60CF0C7E-7FE4-4869-8E14-041DA7ADA5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588468447371449BAB63944A88B568" ma:contentTypeVersion="14" ma:contentTypeDescription="Create a new document." ma:contentTypeScope="" ma:versionID="f5822371c3ea4a45fee21b5cdb83e6b5">
  <xsd:schema xmlns:xsd="http://www.w3.org/2001/XMLSchema" xmlns:xs="http://www.w3.org/2001/XMLSchema" xmlns:p="http://schemas.microsoft.com/office/2006/metadata/properties" xmlns:ns2="7551912c-87d1-46b1-9dc0-15ca10fd921a" xmlns:ns3="03ea1fd6-979a-463e-909e-bb2f2fdcfde5" targetNamespace="http://schemas.microsoft.com/office/2006/metadata/properties" ma:root="true" ma:fieldsID="6f9efc4a414d036586298f3da10a3916" ns2:_="" ns3:_="">
    <xsd:import namespace="7551912c-87d1-46b1-9dc0-15ca10fd921a"/>
    <xsd:import namespace="03ea1fd6-979a-463e-909e-bb2f2fdcfd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1912c-87d1-46b1-9dc0-15ca10fd9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a1fd6-979a-463e-909e-bb2f2fdcfd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65e630a-2803-43a9-9e5a-d2301062e728}" ma:internalName="TaxCatchAll" ma:showField="CatchAllData" ma:web="03ea1fd6-979a-463e-909e-bb2f2fdcfd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ea1fd6-979a-463e-909e-bb2f2fdcfde5" xsi:nil="true"/>
    <lcf76f155ced4ddcb4097134ff3c332f xmlns="7551912c-87d1-46b1-9dc0-15ca10fd92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C493C6-04D2-4D10-97A6-7A11F6288147}">
  <ds:schemaRefs>
    <ds:schemaRef ds:uri="03ea1fd6-979a-463e-909e-bb2f2fdcfde5"/>
    <ds:schemaRef ds:uri="7551912c-87d1-46b1-9dc0-15ca10fd92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3DA2B7-AFC9-4922-AB39-D1CF35CA49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29BE45-B160-4729-9796-DCDAC4D248FD}">
  <ds:schemaRefs>
    <ds:schemaRef ds:uri="03ea1fd6-979a-463e-909e-bb2f2fdcfde5"/>
    <ds:schemaRef ds:uri="7551912c-87d1-46b1-9dc0-15ca10fd92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4389</TotalTime>
  <Words>1890</Words>
  <Application>Microsoft Office PowerPoint</Application>
  <PresentationFormat>Widescreen</PresentationFormat>
  <Paragraphs>143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Arial</vt:lpstr>
      <vt:lpstr>Calibri</vt:lpstr>
      <vt:lpstr>Franklin Gothic Book</vt:lpstr>
      <vt:lpstr>Franklin Gothic Demi</vt:lpstr>
      <vt:lpstr>Open Sans</vt:lpstr>
      <vt:lpstr>Open Sans Light</vt:lpstr>
      <vt:lpstr>Open Sans SemiBold</vt:lpstr>
      <vt:lpstr>Roboto</vt:lpstr>
      <vt:lpstr>Theme1</vt:lpstr>
      <vt:lpstr>Making the Most of your CPM as a Professional Credential </vt:lpstr>
      <vt:lpstr>CONGRATULATIONS! You’ve earned your CPM Now what?</vt:lpstr>
      <vt:lpstr>First, WHY did you do this (CPM) and what did you get from it?</vt:lpstr>
      <vt:lpstr>Your CPM Designation</vt:lpstr>
      <vt:lpstr>Value and Share your CPM</vt:lpstr>
      <vt:lpstr>It does not expire… but</vt:lpstr>
      <vt:lpstr>So, what’s next?</vt:lpstr>
      <vt:lpstr>The FCPM Graduate Badge</vt:lpstr>
      <vt:lpstr>Share your CPM on LinkedIn</vt:lpstr>
      <vt:lpstr>Professional  Development Credit</vt:lpstr>
      <vt:lpstr>Using CPM for CE Credits</vt:lpstr>
      <vt:lpstr>Things you’ll need to check through your Board</vt:lpstr>
      <vt:lpstr>CE or PDU Resources you might need</vt:lpstr>
      <vt:lpstr>Using CPM for Academic Credit</vt:lpstr>
      <vt:lpstr>The Route is Prior Learning Assessment</vt:lpstr>
      <vt:lpstr>What’s involved in creating an ePortfolio</vt:lpstr>
      <vt:lpstr>PLA Resources you might need</vt:lpstr>
      <vt:lpstr>E-Portfolio for PLA</vt:lpstr>
      <vt:lpstr>Branding using your CPM</vt:lpstr>
      <vt:lpstr>Align Your Professional Brand with the CPM</vt:lpstr>
      <vt:lpstr>Now, put it all together!</vt:lpstr>
      <vt:lpstr>Discussion?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Grab</dc:creator>
  <cp:lastModifiedBy>Lynn Chisholm</cp:lastModifiedBy>
  <cp:revision>77</cp:revision>
  <dcterms:created xsi:type="dcterms:W3CDTF">2024-03-13T12:25:39Z</dcterms:created>
  <dcterms:modified xsi:type="dcterms:W3CDTF">2026-07-12T15:15:18Z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0x01010090588468447371449BAB63944A88B568</vt:lpwstr>
  </property>
  <property fmtid="{D5CDD505-2E9C-101B-9397-08002B2CF9AE}" pid="3" name="MediaServiceImageTags">
    <vt:lpwstr/>
  </property>
</Properties>
</file>