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4" r:id="rId1"/>
    <p:sldMasterId id="2147483727" r:id="rId2"/>
  </p:sldMasterIdLst>
  <p:handoutMasterIdLst>
    <p:handoutMasterId r:id="rId33"/>
  </p:handoutMasterIdLst>
  <p:sldIdLst>
    <p:sldId id="259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3" r:id="rId12"/>
    <p:sldId id="293" r:id="rId13"/>
    <p:sldId id="274" r:id="rId14"/>
    <p:sldId id="298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95" r:id="rId25"/>
    <p:sldId id="285" r:id="rId26"/>
    <p:sldId id="297" r:id="rId27"/>
    <p:sldId id="288" r:id="rId28"/>
    <p:sldId id="286" r:id="rId29"/>
    <p:sldId id="291" r:id="rId30"/>
    <p:sldId id="290" r:id="rId31"/>
    <p:sldId id="29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gina Debon" initials="RD" lastIdx="3" clrIdx="0">
    <p:extLst>
      <p:ext uri="{19B8F6BF-5375-455C-9EA6-DF929625EA0E}">
        <p15:presenceInfo xmlns:p15="http://schemas.microsoft.com/office/powerpoint/2012/main" userId="Regina De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F40"/>
    <a:srgbClr val="418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88F89D-8CC1-4D79-B032-786ACAB2C570}" v="1" dt="2024-09-17T14:03:39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2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9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Debon" userId="2761e3e4-22da-4f64-9418-6f2060c77532" providerId="ADAL" clId="{5C88F89D-8CC1-4D79-B032-786ACAB2C570}"/>
    <pc:docChg chg="undo custSel modSld">
      <pc:chgData name="Regina Debon" userId="2761e3e4-22da-4f64-9418-6f2060c77532" providerId="ADAL" clId="{5C88F89D-8CC1-4D79-B032-786ACAB2C570}" dt="2024-09-17T14:06:40.626" v="7" actId="14861"/>
      <pc:docMkLst>
        <pc:docMk/>
      </pc:docMkLst>
      <pc:sldChg chg="modSp mod">
        <pc:chgData name="Regina Debon" userId="2761e3e4-22da-4f64-9418-6f2060c77532" providerId="ADAL" clId="{5C88F89D-8CC1-4D79-B032-786ACAB2C570}" dt="2024-09-17T14:06:40.626" v="7" actId="14861"/>
        <pc:sldMkLst>
          <pc:docMk/>
          <pc:sldMk cId="2321206075" sldId="259"/>
        </pc:sldMkLst>
        <pc:picChg chg="mod">
          <ac:chgData name="Regina Debon" userId="2761e3e4-22da-4f64-9418-6f2060c77532" providerId="ADAL" clId="{5C88F89D-8CC1-4D79-B032-786ACAB2C570}" dt="2024-09-17T14:06:40.626" v="7" actId="14861"/>
          <ac:picMkLst>
            <pc:docMk/>
            <pc:sldMk cId="2321206075" sldId="259"/>
            <ac:picMk id="5" creationId="{00000000-0000-0000-0000-000000000000}"/>
          </ac:picMkLst>
        </pc:picChg>
      </pc:sldChg>
      <pc:sldChg chg="modSp mod">
        <pc:chgData name="Regina Debon" userId="2761e3e4-22da-4f64-9418-6f2060c77532" providerId="ADAL" clId="{5C88F89D-8CC1-4D79-B032-786ACAB2C570}" dt="2024-09-17T14:05:18.433" v="2" actId="207"/>
        <pc:sldMkLst>
          <pc:docMk/>
          <pc:sldMk cId="1241429661" sldId="283"/>
        </pc:sldMkLst>
        <pc:spChg chg="mod">
          <ac:chgData name="Regina Debon" userId="2761e3e4-22da-4f64-9418-6f2060c77532" providerId="ADAL" clId="{5C88F89D-8CC1-4D79-B032-786ACAB2C570}" dt="2024-09-17T14:05:18.433" v="2" actId="207"/>
          <ac:spMkLst>
            <pc:docMk/>
            <pc:sldMk cId="1241429661" sldId="283"/>
            <ac:spMk id="3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8T10:51:33.490" idx="3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39069-2B02-4BD3-AAFA-612922A0781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B38C-FE22-4140-A88F-7F2D3DBBC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2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8092" y="1441622"/>
            <a:ext cx="8240108" cy="494894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6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782F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092" y="596861"/>
            <a:ext cx="7989752" cy="71757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683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4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8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2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21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7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2" y="798492"/>
            <a:ext cx="8240108" cy="5592075"/>
          </a:xfrm>
          <a:prstGeom prst="rect">
            <a:avLst/>
          </a:prstGeom>
          <a:solidFill>
            <a:srgbClr val="782F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7811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569" y="687475"/>
            <a:ext cx="7989752" cy="10833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228005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3617" y="775240"/>
            <a:ext cx="1272596" cy="9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49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840480" y="0"/>
            <a:ext cx="1380910" cy="102865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rgbClr val="782F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5371" y="161962"/>
            <a:ext cx="1080306" cy="7706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1193" y="1923152"/>
            <a:ext cx="7989752" cy="10833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2562"/>
            <a:ext cx="9144000" cy="465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42972" y="6325003"/>
            <a:ext cx="2658055" cy="6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58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4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3617" y="775240"/>
            <a:ext cx="1272596" cy="9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3" y="2926053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1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3" y="599727"/>
            <a:ext cx="8238707" cy="101489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87476"/>
            <a:ext cx="7989752" cy="8203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0525" y="706503"/>
            <a:ext cx="1123348" cy="8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10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5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7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3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8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3" y="687476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2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5956138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2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451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6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80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7441"/>
            <a:ext cx="82296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783" y="2047186"/>
            <a:ext cx="5188476" cy="3701169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20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04830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85003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Focuses on self-awareness and management one-on-one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2395" y="3017520"/>
            <a:ext cx="3483845" cy="2893100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" panose="020205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Transformational Leadership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Personal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Delegation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Goal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Performance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Coaching &amp; Counseling</a:t>
            </a:r>
            <a:r>
              <a:rPr lang="en-US" altLang="en-US" sz="1600" dirty="0">
                <a:latin typeface="Adobe Garamond Pro" panose="02020502060506020403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97751" y="3010968"/>
            <a:ext cx="2807652" cy="2851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762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54113" y="854075"/>
            <a:ext cx="7989887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Adobe Garamond Pro Bold" panose="02020702060506020403" pitchFamily="18" charset="0"/>
              </a:rPr>
              <a:t>Required Reading for Level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08" y="2106223"/>
            <a:ext cx="2090776" cy="31424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98" y="2102362"/>
            <a:ext cx="2105955" cy="314632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932814" y="1850145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dobe Garamond Pro" panose="02020502060506020403" pitchFamily="18" charset="0"/>
              </a:rPr>
              <a:t>Alternate</a:t>
            </a:r>
          </a:p>
        </p:txBody>
      </p:sp>
    </p:spTree>
    <p:extLst>
      <p:ext uri="{BB962C8B-B14F-4D97-AF65-F5344CB8AC3E}">
        <p14:creationId xmlns:p14="http://schemas.microsoft.com/office/powerpoint/2010/main" val="193867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71578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TWO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07541"/>
            <a:ext cx="9144000" cy="58477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Expands the focus to groups and teams</a:t>
            </a:r>
            <a:r>
              <a:rPr lang="en-US" altLang="en-US" sz="3200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207" y="3107502"/>
            <a:ext cx="3483845" cy="2616101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 Bold" panose="02020702060506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Group 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Conflict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Team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False consensus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Problem solving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Decision making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Process improvement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70517" y="2938936"/>
            <a:ext cx="2803604" cy="2803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035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54113" y="854075"/>
            <a:ext cx="7989887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>
                <a:latin typeface="Adobe Garamond Pro Bold" panose="02020702060506020403" pitchFamily="18" charset="0"/>
              </a:rPr>
              <a:t>Required Reading for Level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28" y="1942594"/>
            <a:ext cx="3420017" cy="341317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199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39336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three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21950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Emphasizes organizational issues</a:t>
            </a:r>
            <a:r>
              <a:rPr lang="en-US" altLang="en-US" sz="2400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955" y="3099121"/>
            <a:ext cx="3483845" cy="2616101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 Bold" panose="020207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Productivity &amp;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Organizational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Information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Emotional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The Sterling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Project Management</a:t>
            </a:r>
          </a:p>
          <a:p>
            <a:pPr algn="ctr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45236" y="2937173"/>
            <a:ext cx="2710291" cy="2710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6664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01968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four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05632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588" indent="-1588"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Big picture organizational issues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956" y="3213974"/>
            <a:ext cx="3483845" cy="2062103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 Bold" panose="020207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Ethics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Organizational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Organizational Change</a:t>
            </a:r>
          </a:p>
          <a:p>
            <a:pPr algn="ctr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12327" y="2914094"/>
            <a:ext cx="2888118" cy="2888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970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063" y="1184226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five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91019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Examines how government must adapt to the future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518" y="3027150"/>
            <a:ext cx="3937482" cy="2893100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 Bold" panose="020207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Social change and its impact on public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Generations at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Changing values in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Strategic planning and budgeting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Organizational designs for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Organizational dynamics</a:t>
            </a:r>
          </a:p>
          <a:p>
            <a:pPr algn="ctr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4836" y="3054685"/>
            <a:ext cx="2851265" cy="2838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850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13142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six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93315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Teaches the systems approach to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519" y="3338665"/>
            <a:ext cx="3151335" cy="1785104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 Bold" panose="020207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Systems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Real world applications of systems thinking </a:t>
            </a:r>
          </a:p>
          <a:p>
            <a:pPr algn="ctr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37264" y="2950571"/>
            <a:ext cx="2955839" cy="2895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1058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04582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Level seven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84755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An in-depth seminar on public policy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581" y="3213974"/>
            <a:ext cx="3467219" cy="2062103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dobe Garamond Pro Bold" panose="02020702060506020403" pitchFamily="18" charset="0"/>
              </a:rPr>
              <a:t>Topics:</a:t>
            </a:r>
          </a:p>
          <a:p>
            <a:endParaRPr lang="en-US" altLang="en-US" b="1" dirty="0">
              <a:latin typeface="Adobe Garamond Pro Bold" panose="020207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Policy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Policy Argument &amp; Critique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Policy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dobe Garamond Pro" panose="02020502060506020403" pitchFamily="18" charset="0"/>
              </a:rPr>
              <a:t>Making Policy Presentations</a:t>
            </a:r>
          </a:p>
          <a:p>
            <a:pPr algn="ctr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87141" y="3033070"/>
            <a:ext cx="2758855" cy="2745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840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342363"/>
            <a:ext cx="9144000" cy="6733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588" indent="-1588" algn="ctr"/>
            <a:r>
              <a:rPr lang="en-US" altLang="en-US" sz="3200" b="1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CPM graduation week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167635"/>
            <a:ext cx="9144000" cy="46166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Contemporary Issues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768" y="3113116"/>
            <a:ext cx="3620787" cy="2308324"/>
          </a:xfrm>
          <a:prstGeom prst="rect">
            <a:avLst/>
          </a:prstGeom>
          <a:solidFill>
            <a:schemeClr val="accent4">
              <a:alpha val="31000"/>
            </a:schemeClr>
          </a:solidFill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marL="1588" indent="-1588" algn="ctr"/>
            <a:r>
              <a:rPr lang="en-US" altLang="en-US" dirty="0">
                <a:latin typeface="Adobe Garamond Pro Bold" panose="02020702060506020403" pitchFamily="18" charset="0"/>
              </a:rPr>
              <a:t>Organized around break-out sessions,  presenters discuss the latest issues in public management and the application of CPM principles in real life.</a:t>
            </a:r>
          </a:p>
          <a:p>
            <a:pPr marL="1588" indent="-1588" algn="ctr"/>
            <a:endParaRPr lang="en-US" altLang="en-US" dirty="0">
              <a:latin typeface="Adobe Garamond Pro Bold" panose="02020702060506020403" pitchFamily="18" charset="0"/>
            </a:endParaRPr>
          </a:p>
          <a:p>
            <a:pPr marL="1588" indent="-1588" algn="ctr"/>
            <a:r>
              <a:rPr lang="en-US" altLang="en-US" dirty="0">
                <a:latin typeface="Adobe Garamond Pro Bold" panose="02020702060506020403" pitchFamily="18" charset="0"/>
              </a:rPr>
              <a:t>The final day is the </a:t>
            </a:r>
          </a:p>
          <a:p>
            <a:pPr marL="1588" indent="-1588" algn="ctr"/>
            <a:r>
              <a:rPr lang="en-US" altLang="en-US" dirty="0">
                <a:latin typeface="Adobe Garamond Pro Bold" panose="02020702060506020403" pitchFamily="18" charset="0"/>
              </a:rPr>
              <a:t>graduation ceremony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36772" y="3114359"/>
            <a:ext cx="2741122" cy="2738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317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051" y="2125548"/>
            <a:ext cx="8493794" cy="910478"/>
          </a:xfrm>
        </p:spPr>
        <p:txBody>
          <a:bodyPr>
            <a:noAutofit/>
          </a:bodyPr>
          <a:lstStyle/>
          <a:p>
            <a:r>
              <a:rPr lang="en-US" altLang="en-US" sz="2400" cap="none">
                <a:solidFill>
                  <a:schemeClr val="tx1"/>
                </a:solidFill>
                <a:latin typeface="Adobe Garamond Pro" panose="02020502060506020403" pitchFamily="18" charset="0"/>
              </a:rPr>
              <a:t>A nationally recognized, comprehensive training and development program for public sector managers.</a:t>
            </a:r>
          </a:p>
          <a:p>
            <a:endParaRPr lang="en-US" sz="2400" cap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1247065"/>
            <a:ext cx="7989751" cy="775752"/>
          </a:xfr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3600" cap="none">
                <a:solidFill>
                  <a:schemeClr val="tx1"/>
                </a:solidFill>
                <a:latin typeface="Adobe Garamond Pro Bold" panose="02020702060506020403" pitchFamily="18" charset="0"/>
              </a:rPr>
              <a:t>What is CPM?</a:t>
            </a:r>
            <a:endParaRPr lang="en-US" sz="3600" cap="none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29489" y="3521146"/>
            <a:ext cx="3850915" cy="2561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5919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13" y="1132797"/>
            <a:ext cx="6324518" cy="4887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2526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1194" y="2294313"/>
            <a:ext cx="7635343" cy="396279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National Consortium requires 300 contact hours to become a CPM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Exams are take-home, open-book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Some homework assignments are done on your own, some in groups, and some in class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FCPM does not assign deadlines for completing homework, however your organization might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It’s up to YOU to get it done!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4" y="1178569"/>
            <a:ext cx="7989752" cy="650232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latin typeface="Adobe Garamond Pro Bold" panose="02020702060506020403" pitchFamily="18" charset="0"/>
              </a:rPr>
              <a:t>Certified Public Manager</a:t>
            </a:r>
          </a:p>
        </p:txBody>
      </p:sp>
    </p:spTree>
    <p:extLst>
      <p:ext uri="{BB962C8B-B14F-4D97-AF65-F5344CB8AC3E}">
        <p14:creationId xmlns:p14="http://schemas.microsoft.com/office/powerpoint/2010/main" val="124142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7942" y="1224883"/>
            <a:ext cx="7989752" cy="670419"/>
          </a:xfrm>
        </p:spPr>
        <p:txBody>
          <a:bodyPr>
            <a:normAutofit/>
          </a:bodyPr>
          <a:lstStyle/>
          <a:p>
            <a:pPr algn="ctr"/>
            <a:r>
              <a:rPr lang="en-US" sz="3600" b="1" cap="none" baseline="30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Certified Supervisory Manager Designation</a:t>
            </a:r>
            <a:endParaRPr lang="en-US" sz="3600" cap="none" baseline="300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90642"/>
              </p:ext>
            </p:extLst>
          </p:nvPr>
        </p:nvGraphicFramePr>
        <p:xfrm>
          <a:off x="547942" y="1953953"/>
          <a:ext cx="8055731" cy="4079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3431">
                  <a:extLst>
                    <a:ext uri="{9D8B030D-6E8A-4147-A177-3AD203B41FA5}">
                      <a16:colId xmlns:a16="http://schemas.microsoft.com/office/drawing/2014/main" val="56841601"/>
                    </a:ext>
                  </a:extLst>
                </a:gridCol>
                <a:gridCol w="4464940">
                  <a:extLst>
                    <a:ext uri="{9D8B030D-6E8A-4147-A177-3AD203B41FA5}">
                      <a16:colId xmlns:a16="http://schemas.microsoft.com/office/drawing/2014/main" val="343524072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207960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Management of Individual 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30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1 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Kouzes and Posner, Encouraging the Heart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516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1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Select one question and answer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7351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Management Of Group 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869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2 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latin typeface="Adobe Garamond Pro" panose="02020502060506020403" pitchFamily="18" charset="0"/>
                        </a:rPr>
                        <a:t>Scholtes</a:t>
                      </a: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, The Team Handbook, Third Edition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Group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3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2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Select one question and answer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03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Management Of Organizational 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606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3 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“Is Productivity More Than a Slogan In Your Organization?”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 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8025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3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Select one question and answer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102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Managing Organizational Effectiveness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65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4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Select one question and answer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122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617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7942" y="1357887"/>
            <a:ext cx="7989752" cy="670419"/>
          </a:xfrm>
        </p:spPr>
        <p:txBody>
          <a:bodyPr>
            <a:normAutofit/>
          </a:bodyPr>
          <a:lstStyle/>
          <a:p>
            <a:pPr algn="ctr"/>
            <a:r>
              <a:rPr lang="en-US" sz="3600" b="1" cap="none" baseline="30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Certified Public Manager Designation</a:t>
            </a:r>
            <a:endParaRPr lang="en-US" sz="3600" cap="none" baseline="300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78125"/>
              </p:ext>
            </p:extLst>
          </p:nvPr>
        </p:nvGraphicFramePr>
        <p:xfrm>
          <a:off x="547942" y="2236586"/>
          <a:ext cx="8055731" cy="3337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3431">
                  <a:extLst>
                    <a:ext uri="{9D8B030D-6E8A-4147-A177-3AD203B41FA5}">
                      <a16:colId xmlns:a16="http://schemas.microsoft.com/office/drawing/2014/main" val="56841601"/>
                    </a:ext>
                  </a:extLst>
                </a:gridCol>
                <a:gridCol w="4464940">
                  <a:extLst>
                    <a:ext uri="{9D8B030D-6E8A-4147-A177-3AD203B41FA5}">
                      <a16:colId xmlns:a16="http://schemas.microsoft.com/office/drawing/2014/main" val="343524072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207960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Social Change &amp; Its Impact On Public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30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5 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A Performance Improvement Application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Group or 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516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5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Select one question and answer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Group or 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7351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A Systems Focus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869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6 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Improving Systems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Group or 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3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Policy Perspectives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03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7 Assignment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Shaping Your Executive Growth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Individual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606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7 Exam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Select one question and answer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In 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8025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Level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dobe Garamond Pro" panose="02020502060506020403" pitchFamily="18" charset="0"/>
                        </a:rPr>
                        <a:t>Contemporary Issues In Management-- Graduation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dobe Garamond Pro" panose="02020502060506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102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534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99948" y="3105189"/>
            <a:ext cx="5320842" cy="2451024"/>
          </a:xfrm>
        </p:spPr>
        <p:txBody>
          <a:bodyPr/>
          <a:lstStyle/>
          <a:p>
            <a:pPr marL="231775" indent="-231775">
              <a:lnSpc>
                <a:spcPct val="100000"/>
              </a:lnSpc>
              <a:buClrTx/>
              <a:buFont typeface="Arial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Assignments &amp; exams are uploaded to our website</a:t>
            </a:r>
          </a:p>
          <a:p>
            <a:pPr marL="231775" indent="-231775">
              <a:lnSpc>
                <a:spcPct val="100000"/>
              </a:lnSpc>
              <a:buClrTx/>
              <a:buFont typeface="Arial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Assignments &amp; exams are graded within 60 days, usually sooner</a:t>
            </a:r>
          </a:p>
          <a:p>
            <a:pPr marL="231775" indent="-231775">
              <a:lnSpc>
                <a:spcPct val="100000"/>
              </a:lnSpc>
              <a:buClrTx/>
              <a:buFont typeface="Arial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Scenario #1: you get an email saying “Assignment completed”</a:t>
            </a:r>
          </a:p>
          <a:p>
            <a:pPr marL="231775" indent="-231775">
              <a:lnSpc>
                <a:spcPct val="100000"/>
              </a:lnSpc>
              <a:buClrTx/>
              <a:buFont typeface="Arial" pitchFamily="34" charset="0"/>
              <a:buChar char="•"/>
              <a:defRPr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Scenario #2: you get an email telling you how to correct it for resubmission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4" y="1848354"/>
            <a:ext cx="6709068" cy="602915"/>
          </a:xfrm>
        </p:spPr>
        <p:txBody>
          <a:bodyPr>
            <a:noAutofit/>
          </a:bodyPr>
          <a:lstStyle/>
          <a:p>
            <a:pPr algn="ctr"/>
            <a:r>
              <a:rPr lang="en-US" sz="3200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Homework Assignments are Pass/Fail</a:t>
            </a:r>
          </a:p>
        </p:txBody>
      </p:sp>
      <p:pic>
        <p:nvPicPr>
          <p:cNvPr id="4" name="Picture 10" descr="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89" y="1636123"/>
            <a:ext cx="1542011" cy="2057400"/>
          </a:xfrm>
          <a:prstGeom prst="rect">
            <a:avLst/>
          </a:prstGeom>
          <a:noFill/>
        </p:spPr>
      </p:pic>
      <p:pic>
        <p:nvPicPr>
          <p:cNvPr id="5" name="Picture 12" descr="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1988" y="3013749"/>
            <a:ext cx="1542011" cy="1667416"/>
          </a:xfrm>
          <a:prstGeom prst="rect">
            <a:avLst/>
          </a:prstGeom>
          <a:noFill/>
        </p:spPr>
      </p:pic>
      <p:pic>
        <p:nvPicPr>
          <p:cNvPr id="6" name="Picture 14" descr="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1986" y="4600801"/>
            <a:ext cx="1542013" cy="177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12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076" y="1354976"/>
            <a:ext cx="8221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FCPM Student </a:t>
            </a:r>
            <a:r>
              <a:rPr lang="en-US" sz="3200" dirty="0" err="1">
                <a:solidFill>
                  <a:srgbClr val="782F40"/>
                </a:solidFill>
                <a:latin typeface="Adobe Garamond Pro Bold" panose="02020702060506020403" pitchFamily="18" charset="0"/>
              </a:rPr>
              <a:t>Liason</a:t>
            </a:r>
            <a:endParaRPr lang="en-US" sz="3200" dirty="0">
              <a:solidFill>
                <a:srgbClr val="782F40"/>
              </a:solidFill>
              <a:latin typeface="Adobe Garamond Pro Bold" panose="02020702060506020403" pitchFamily="18" charset="0"/>
            </a:endParaRPr>
          </a:p>
          <a:p>
            <a:pPr algn="ctr"/>
            <a:endParaRPr lang="en-US" sz="2400" dirty="0">
              <a:solidFill>
                <a:srgbClr val="782F40"/>
              </a:solidFill>
              <a:latin typeface="Adobe Garamond Pro Bold" panose="02020702060506020403" pitchFamily="18" charset="0"/>
            </a:endParaRPr>
          </a:p>
          <a:p>
            <a:pPr algn="ctr"/>
            <a:r>
              <a:rPr lang="sv-SE" sz="2400" dirty="0">
                <a:solidFill>
                  <a:srgbClr val="782F40"/>
                </a:solidFill>
                <a:latin typeface="Adobe Garamond Pro" panose="02020502060506020403" pitchFamily="18" charset="0"/>
              </a:rPr>
              <a:t>Daniel R. Vicker, Ph.D. - dvicker@admin.fsu.edu</a:t>
            </a:r>
            <a:endParaRPr lang="en-US" sz="2400" dirty="0">
              <a:solidFill>
                <a:srgbClr val="782F4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204" y="3541220"/>
            <a:ext cx="4971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dobe Garamond Pro" panose="02020502060506020403" pitchFamily="18" charset="0"/>
              </a:rPr>
              <a:t>Assignment/exam inquiries or questions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dobe Garamond Pro" panose="02020502060506020403" pitchFamily="18" charset="0"/>
              </a:rPr>
              <a:t>Issues submitting your papers to the database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dobe Garamond Pro" panose="02020502060506020403" pitchFamily="18" charset="0"/>
              </a:rPr>
              <a:t>Grading questions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582" b="1582"/>
          <a:stretch/>
        </p:blipFill>
        <p:spPr>
          <a:xfrm>
            <a:off x="6026727" y="3266901"/>
            <a:ext cx="1970118" cy="2543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4126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18457" y="2784764"/>
            <a:ext cx="7852488" cy="2651760"/>
          </a:xfrm>
        </p:spPr>
        <p:txBody>
          <a:bodyPr>
            <a:noAutofit/>
          </a:bodyPr>
          <a:lstStyle/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Your CPM Binder/Notebook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Videos from class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Activity booklets/instruments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CPM Website - www.fcpm.fsu.edu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Your Instructor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4" y="1348386"/>
            <a:ext cx="7989752" cy="793923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Training Resources</a:t>
            </a:r>
          </a:p>
        </p:txBody>
      </p:sp>
    </p:spTree>
    <p:extLst>
      <p:ext uri="{BB962C8B-B14F-4D97-AF65-F5344CB8AC3E}">
        <p14:creationId xmlns:p14="http://schemas.microsoft.com/office/powerpoint/2010/main" val="1224765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1194" y="2599508"/>
            <a:ext cx="7989751" cy="3553097"/>
          </a:xfrm>
        </p:spPr>
        <p:txBody>
          <a:bodyPr/>
          <a:lstStyle/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The National CPM Consortium requires participants to put in 300 contact hours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Taking classes in order is preferred, however exceptions can be made on an </a:t>
            </a:r>
            <a:b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</a:b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individual basis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Participants may miss one half day in a four day session without a makeup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If a full day is missed, it must be made up in a later class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Attendees may make up a class with another agency</a:t>
            </a:r>
          </a:p>
          <a:p>
            <a:pPr marL="285750" indent="-285750">
              <a:buClr>
                <a:srgbClr val="782F40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Keep your instructor informed of your attendance during each level</a:t>
            </a:r>
          </a:p>
          <a:p>
            <a:pPr>
              <a:buClr>
                <a:srgbClr val="782F40"/>
              </a:buClr>
            </a:pPr>
            <a:endParaRPr lang="en-US" cap="none" dirty="0">
              <a:solidFill>
                <a:schemeClr val="tx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4" y="1384663"/>
            <a:ext cx="7989752" cy="718457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Attendance Procedures</a:t>
            </a:r>
          </a:p>
        </p:txBody>
      </p:sp>
    </p:spTree>
    <p:extLst>
      <p:ext uri="{BB962C8B-B14F-4D97-AF65-F5344CB8AC3E}">
        <p14:creationId xmlns:p14="http://schemas.microsoft.com/office/powerpoint/2010/main" val="3934916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3" y="665019"/>
            <a:ext cx="7989752" cy="756458"/>
          </a:xfrm>
        </p:spPr>
        <p:txBody>
          <a:bodyPr>
            <a:normAutofit/>
          </a:bodyPr>
          <a:lstStyle/>
          <a:p>
            <a:pPr algn="ctr"/>
            <a:r>
              <a:rPr lang="en-US" sz="4000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Digital Micro-Credential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8" y="4849338"/>
            <a:ext cx="1413163" cy="1413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835" y="1535931"/>
            <a:ext cx="72570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Micro-credentials or badges  are digital versions of a printed  credential </a:t>
            </a:r>
          </a:p>
          <a:p>
            <a:pPr marL="285750" indent="-285750">
              <a:lnSpc>
                <a:spcPct val="150000"/>
              </a:lnSpc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The CPM badge can be shared in emails, resumes, </a:t>
            </a:r>
            <a:r>
              <a:rPr lang="en-US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ePortfolios</a:t>
            </a: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, or on social media platforms such as LinkedIn</a:t>
            </a:r>
          </a:p>
          <a:p>
            <a:pPr marL="285750" indent="-285750">
              <a:lnSpc>
                <a:spcPct val="150000"/>
              </a:lnSpc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This digital credential is encrypted with the graduate’s information</a:t>
            </a:r>
          </a:p>
          <a:p>
            <a:pPr marL="285750" indent="-285750">
              <a:lnSpc>
                <a:spcPct val="150000"/>
              </a:lnSpc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These innovative micro-credentials are highly-valued for networking</a:t>
            </a:r>
          </a:p>
          <a:p>
            <a:pPr marL="285750" indent="-285750">
              <a:lnSpc>
                <a:spcPct val="150000"/>
              </a:lnSpc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Employers, recruiters, or colleagues can click on the badge to learn more </a:t>
            </a:r>
          </a:p>
          <a:p>
            <a:pPr marL="285750" indent="-285750">
              <a:lnSpc>
                <a:spcPct val="150000"/>
              </a:lnSpc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The CPM badge is provided to graduates following Level 8</a:t>
            </a:r>
          </a:p>
        </p:txBody>
      </p:sp>
    </p:spTree>
    <p:extLst>
      <p:ext uri="{BB962C8B-B14F-4D97-AF65-F5344CB8AC3E}">
        <p14:creationId xmlns:p14="http://schemas.microsoft.com/office/powerpoint/2010/main" val="3557894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" y="1694998"/>
            <a:ext cx="9143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" panose="02020502060506020403" pitchFamily="18" charset="0"/>
              </a:rPr>
              <a:t>FCPM - Director</a:t>
            </a:r>
          </a:p>
          <a:p>
            <a:pPr algn="ctr"/>
            <a:r>
              <a:rPr lang="en-US" dirty="0">
                <a:latin typeface="Adobe Garamond Pro" panose="02020502060506020403" pitchFamily="18" charset="0"/>
              </a:rPr>
              <a:t>Linda Jimenez-Lopez - (813) 317-3173 - ljimenez@fsu.edu</a:t>
            </a:r>
          </a:p>
          <a:p>
            <a:pPr algn="ctr"/>
            <a:endParaRPr lang="en-US" dirty="0">
              <a:latin typeface="Adobe Garamond Pro" panose="02020502060506020403" pitchFamily="18" charset="0"/>
            </a:endParaRPr>
          </a:p>
          <a:p>
            <a:pPr algn="ctr"/>
            <a:r>
              <a:rPr lang="en-US" dirty="0">
                <a:latin typeface="Adobe Garamond Pro" panose="02020502060506020403" pitchFamily="18" charset="0"/>
              </a:rPr>
              <a:t>FCPM Program Coordinator – Class Scheduling</a:t>
            </a:r>
            <a:br>
              <a:rPr lang="en-US" dirty="0">
                <a:latin typeface="Adobe Garamond Pro" panose="02020502060506020403" pitchFamily="18" charset="0"/>
              </a:rPr>
            </a:br>
            <a:r>
              <a:rPr lang="en-US" dirty="0">
                <a:latin typeface="Adobe Garamond Pro" panose="02020502060506020403" pitchFamily="18" charset="0"/>
              </a:rPr>
              <a:t>Katrinia Patrick – (850) 644-6460 – k.Patrick@fsu.edu</a:t>
            </a:r>
          </a:p>
          <a:p>
            <a:pPr algn="ctr"/>
            <a:endParaRPr lang="en-US" dirty="0">
              <a:latin typeface="Adobe Garamond Pro" panose="02020502060506020403" pitchFamily="18" charset="0"/>
            </a:endParaRPr>
          </a:p>
          <a:p>
            <a:pPr algn="ctr"/>
            <a:r>
              <a:rPr lang="en-US" dirty="0">
                <a:latin typeface="Adobe Garamond Pro" panose="02020502060506020403" pitchFamily="18" charset="0"/>
              </a:rPr>
              <a:t>FCPM Accountant - Billing</a:t>
            </a:r>
          </a:p>
          <a:p>
            <a:pPr algn="ctr"/>
            <a:r>
              <a:rPr lang="en-US" dirty="0">
                <a:latin typeface="Adobe Garamond Pro" panose="02020502060506020403" pitchFamily="18" charset="0"/>
              </a:rPr>
              <a:t>Heather Eddins– (850) 644-0160 – heddins@fsu.edu</a:t>
            </a:r>
          </a:p>
          <a:p>
            <a:pPr algn="ctr"/>
            <a:endParaRPr lang="en-US" dirty="0">
              <a:latin typeface="Adobe Garamond Pro" panose="02020502060506020403" pitchFamily="18" charset="0"/>
            </a:endParaRPr>
          </a:p>
          <a:p>
            <a:pPr algn="ctr"/>
            <a:r>
              <a:rPr lang="en-US" dirty="0">
                <a:latin typeface="Adobe Garamond Pro" panose="02020502060506020403" pitchFamily="18" charset="0"/>
              </a:rPr>
              <a:t>FCPM Production Assistant </a:t>
            </a:r>
            <a:r>
              <a:rPr lang="en-US">
                <a:latin typeface="Adobe Garamond Pro" panose="02020502060506020403" pitchFamily="18" charset="0"/>
              </a:rPr>
              <a:t>- Notebooks</a:t>
            </a:r>
            <a:endParaRPr lang="en-US" dirty="0">
              <a:latin typeface="Adobe Garamond Pro" panose="02020502060506020403" pitchFamily="18" charset="0"/>
            </a:endParaRPr>
          </a:p>
          <a:p>
            <a:pPr algn="ctr"/>
            <a:r>
              <a:rPr lang="en-US" dirty="0">
                <a:latin typeface="Adobe Garamond Pro" panose="02020502060506020403" pitchFamily="18" charset="0"/>
              </a:rPr>
              <a:t>Regina Debon – (850) 644-4968 – rdebon@fsu.edu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10162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" panose="02020502060506020403" pitchFamily="18" charset="0"/>
              </a:rPr>
              <a:t>FCPM Faculty</a:t>
            </a:r>
          </a:p>
          <a:p>
            <a:pPr algn="ctr"/>
            <a:r>
              <a:rPr lang="sv-SE" dirty="0">
                <a:latin typeface="Adobe Garamond Pro" panose="02020502060506020403" pitchFamily="18" charset="0"/>
              </a:rPr>
              <a:t>Lynn Chisholm - lynn.chisholm@fsu.edu - Badging </a:t>
            </a:r>
            <a:br>
              <a:rPr lang="sv-SE" dirty="0">
                <a:latin typeface="Adobe Garamond Pro" panose="02020502060506020403" pitchFamily="18" charset="0"/>
              </a:rPr>
            </a:br>
            <a:r>
              <a:rPr lang="sv-SE" dirty="0">
                <a:latin typeface="Adobe Garamond Pro" panose="02020502060506020403" pitchFamily="18" charset="0"/>
              </a:rPr>
              <a:t>Daniel R. Vicker, Ph.D. - dvicker@admin.fsu.edu - Student Liasion</a:t>
            </a:r>
          </a:p>
          <a:p>
            <a:pPr algn="ctr"/>
            <a:r>
              <a:rPr lang="sv-SE" dirty="0">
                <a:latin typeface="Adobe Garamond Pro" panose="02020502060506020403" pitchFamily="18" charset="0"/>
              </a:rPr>
              <a:t>Chiquita Camacho - cpcamacho@fsu.edu - Instructor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1888" y="4873617"/>
            <a:ext cx="7980217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85695" y="1011373"/>
            <a:ext cx="7989752" cy="718457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4724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54" y="2452248"/>
            <a:ext cx="3982494" cy="30804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Forty-two states currently accredited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Program created to fill a vacuum in public management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Modeled on national CPA certification programs</a:t>
            </a:r>
            <a:endParaRPr lang="en-US" cap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1379913"/>
            <a:ext cx="7989751" cy="634435"/>
          </a:xfr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36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A National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70" y="2676699"/>
            <a:ext cx="3814355" cy="25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85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4294967295"/>
          </p:nvPr>
        </p:nvSpPr>
        <p:spPr>
          <a:xfrm>
            <a:off x="0" y="3657600"/>
            <a:ext cx="9144000" cy="247808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 Florida Center for Public management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The Florida State University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City Centre Building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227 N. </a:t>
            </a:r>
            <a:r>
              <a:rPr lang="en-US" sz="1600" dirty="0" err="1">
                <a:solidFill>
                  <a:schemeClr val="bg1"/>
                </a:solidFill>
                <a:latin typeface="Adobe Garamond Pro Bold" panose="02020702060506020403" pitchFamily="18" charset="0"/>
              </a:rPr>
              <a:t>Bronough</a:t>
            </a: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 Street, Suite 4600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Tallahassee, FL 32301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 (850) 644-6460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www.fcpm.fsu.edu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15" y="1334055"/>
            <a:ext cx="2476492" cy="17665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31273" y="3408218"/>
            <a:ext cx="743989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1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40" y="616528"/>
            <a:ext cx="7989752" cy="746760"/>
          </a:xfrm>
        </p:spPr>
        <p:txBody>
          <a:bodyPr/>
          <a:lstStyle/>
          <a:p>
            <a:r>
              <a:rPr lang="en-US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CPM in Florida and the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84" t="194" r="16979"/>
          <a:stretch/>
        </p:blipFill>
        <p:spPr>
          <a:xfrm>
            <a:off x="993281" y="4562046"/>
            <a:ext cx="1399065" cy="134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39700" y="2046758"/>
            <a:ext cx="73277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When you have completed one CPM level, you are eligible for membership in the Florida Society of Certified Public Managers.</a:t>
            </a:r>
          </a:p>
          <a:p>
            <a:pPr marL="285750" indent="-285750">
              <a:buClr>
                <a:srgbClr val="418689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285750" indent="-285750">
              <a:buClr>
                <a:srgbClr val="41868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dobe Garamond Pro" panose="02020502060506020403" pitchFamily="18" charset="0"/>
              </a:rPr>
              <a:t>The Florida Society of Certified Public Managers has active chapters around the state that offer ongoing workshops and professional development opportunities.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9" y="5120124"/>
            <a:ext cx="4979457" cy="6145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2515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92" y="3118307"/>
            <a:ext cx="4398128" cy="286789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Founded in 1979 at </a:t>
            </a:r>
            <a:br>
              <a:rPr lang="en-US" sz="20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</a:br>
            <a:r>
              <a:rPr lang="en-US" sz="20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Florida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FCPM administers and delivers the largest program in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Over </a:t>
            </a:r>
            <a:r>
              <a:rPr lang="en-US" dirty="0"/>
              <a:t>8500</a:t>
            </a:r>
            <a:r>
              <a:rPr lang="en-US" sz="20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 graduates statewide as of August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9117"/>
            <a:ext cx="9144000" cy="712069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solidFill>
                  <a:srgbClr val="782F40"/>
                </a:solidFill>
                <a:latin typeface="Adobe Garamond Pro Bold" panose="02020702060506020403" pitchFamily="18" charset="0"/>
              </a:rPr>
              <a:t>Florida’s CPM Success Story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3384" r="3384"/>
          <a:stretch/>
        </p:blipFill>
        <p:spPr>
          <a:xfrm>
            <a:off x="5237017" y="3118307"/>
            <a:ext cx="2992583" cy="2407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266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385756"/>
            <a:ext cx="9144000" cy="1138842"/>
          </a:xfrm>
        </p:spPr>
        <p:txBody>
          <a:bodyPr>
            <a:normAutofit/>
          </a:bodyPr>
          <a:lstStyle/>
          <a:p>
            <a:pPr algn="ctr"/>
            <a:r>
              <a:rPr lang="en-US" sz="2400" cap="none" dirty="0">
                <a:latin typeface="Adobe Garamond Pro" panose="02020502060506020403" pitchFamily="18" charset="0"/>
              </a:rPr>
              <a:t>State Agencies • Constitutional Officers • County Governments</a:t>
            </a:r>
          </a:p>
          <a:p>
            <a:pPr algn="ctr"/>
            <a:r>
              <a:rPr lang="en-US" sz="2400" cap="none" dirty="0">
                <a:latin typeface="Adobe Garamond Pro" panose="02020502060506020403" pitchFamily="18" charset="0"/>
              </a:rPr>
              <a:t>City Governments • Miscellaneous others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1252552"/>
            <a:ext cx="7989751" cy="759126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Who Participates in CPM?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24379" b="24379"/>
          <a:stretch/>
        </p:blipFill>
        <p:spPr>
          <a:xfrm>
            <a:off x="1471353" y="3865418"/>
            <a:ext cx="6425738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356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568" y="2073276"/>
            <a:ext cx="7989751" cy="1009558"/>
          </a:xfrm>
        </p:spPr>
        <p:txBody>
          <a:bodyPr>
            <a:noAutofit/>
          </a:bodyPr>
          <a:lstStyle/>
          <a:p>
            <a:r>
              <a:rPr lang="en-US" sz="2400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To develop reflective practitioners that are contemporary leaders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568" y="1253805"/>
            <a:ext cx="7989751" cy="692624"/>
          </a:xfrm>
        </p:spPr>
        <p:txBody>
          <a:bodyPr>
            <a:normAutofit/>
          </a:bodyPr>
          <a:lstStyle/>
          <a:p>
            <a:r>
              <a:rPr lang="en-US" sz="36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Our Goal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36D86-850C-49D6-BF22-C22509013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5" y="2776943"/>
            <a:ext cx="5233850" cy="32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9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696" y="2502131"/>
            <a:ext cx="7989751" cy="3300153"/>
          </a:xfrm>
        </p:spPr>
        <p:txBody>
          <a:bodyPr>
            <a:norm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Eight levels total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Levels 1-7, 4 full days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Level 8, 3 full days, convention style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Experientially based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Emphasis on group activities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Adobe Garamond Pro" panose="02020502060506020403" pitchFamily="18" charset="0"/>
              </a:rPr>
              <a:t>Balance of theory and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cap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96" y="1427123"/>
            <a:ext cx="7989751" cy="609497"/>
          </a:xfrm>
        </p:spPr>
        <p:txBody>
          <a:bodyPr>
            <a:noAutofit/>
          </a:bodyPr>
          <a:lstStyle/>
          <a:p>
            <a:r>
              <a:rPr lang="en-US" sz="3600" cap="none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Program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D7A79-5CD4-4F4D-B4E3-F5F868641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09" r="20909"/>
          <a:stretch/>
        </p:blipFill>
        <p:spPr>
          <a:xfrm>
            <a:off x="5114751" y="1593669"/>
            <a:ext cx="3522696" cy="4036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116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 rot="10800000">
            <a:off x="-710328" y="-4005825"/>
            <a:ext cx="5454540" cy="3189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cap="none"/>
              <a:t>CPM Curriculum – The Inverted Pyramid</a:t>
            </a:r>
            <a:endParaRPr lang="en-US" cap="none" dirty="0"/>
          </a:p>
        </p:txBody>
      </p:sp>
      <p:grpSp>
        <p:nvGrpSpPr>
          <p:cNvPr id="110" name="Grupo 1">
            <a:extLst>
              <a:ext uri="{FF2B5EF4-FFF2-40B4-BE49-F238E27FC236}">
                <a16:creationId xmlns:a16="http://schemas.microsoft.com/office/drawing/2014/main" id="{47DC96E5-05C9-4615-8247-9AC7209DC730}"/>
              </a:ext>
            </a:extLst>
          </p:cNvPr>
          <p:cNvGrpSpPr/>
          <p:nvPr/>
        </p:nvGrpSpPr>
        <p:grpSpPr>
          <a:xfrm rot="10800000">
            <a:off x="1571107" y="1439590"/>
            <a:ext cx="6134793" cy="4801726"/>
            <a:chOff x="2167466" y="2076129"/>
            <a:chExt cx="9424527" cy="9424527"/>
          </a:xfrm>
        </p:grpSpPr>
        <p:sp>
          <p:nvSpPr>
            <p:cNvPr id="111" name="Triangle"/>
            <p:cNvSpPr/>
            <p:nvPr/>
          </p:nvSpPr>
          <p:spPr>
            <a:xfrm>
              <a:off x="2167466" y="2076129"/>
              <a:ext cx="9424527" cy="942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25400" cap="flat">
              <a:solidFill>
                <a:srgbClr val="D6D7D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2" name="Triangle"/>
            <p:cNvSpPr/>
            <p:nvPr/>
          </p:nvSpPr>
          <p:spPr>
            <a:xfrm>
              <a:off x="6310313" y="2503105"/>
              <a:ext cx="1123950" cy="1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40" y="0"/>
                  </a:lnTo>
                  <a:close/>
                </a:path>
              </a:pathLst>
            </a:custGeom>
            <a:solidFill>
              <a:srgbClr val="4186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3" name="Shape"/>
            <p:cNvSpPr/>
            <p:nvPr/>
          </p:nvSpPr>
          <p:spPr>
            <a:xfrm>
              <a:off x="5945264" y="3569608"/>
              <a:ext cx="1859895" cy="79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6" y="0"/>
                  </a:moveTo>
                  <a:lnTo>
                    <a:pt x="16988" y="0"/>
                  </a:lnTo>
                  <a:lnTo>
                    <a:pt x="21600" y="21600"/>
                  </a:lnTo>
                  <a:lnTo>
                    <a:pt x="0" y="21547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rgbClr val="4186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4" name="Shape"/>
            <p:cNvSpPr/>
            <p:nvPr/>
          </p:nvSpPr>
          <p:spPr>
            <a:xfrm>
              <a:off x="5458425" y="4549643"/>
              <a:ext cx="2839208" cy="795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33" y="0"/>
                  </a:moveTo>
                  <a:lnTo>
                    <a:pt x="18630" y="0"/>
                  </a:lnTo>
                  <a:lnTo>
                    <a:pt x="21600" y="21495"/>
                  </a:lnTo>
                  <a:lnTo>
                    <a:pt x="0" y="21600"/>
                  </a:lnTo>
                  <a:lnTo>
                    <a:pt x="303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5" name="Shape"/>
            <p:cNvSpPr/>
            <p:nvPr/>
          </p:nvSpPr>
          <p:spPr>
            <a:xfrm>
              <a:off x="4966087" y="5527278"/>
              <a:ext cx="3821620" cy="79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9" y="0"/>
                  </a:moveTo>
                  <a:lnTo>
                    <a:pt x="19385" y="0"/>
                  </a:lnTo>
                  <a:lnTo>
                    <a:pt x="21600" y="21600"/>
                  </a:lnTo>
                  <a:lnTo>
                    <a:pt x="0" y="21574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6" name="Shape"/>
            <p:cNvSpPr/>
            <p:nvPr/>
          </p:nvSpPr>
          <p:spPr>
            <a:xfrm>
              <a:off x="4478408" y="6505525"/>
              <a:ext cx="4800812" cy="796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" y="0"/>
                  </a:moveTo>
                  <a:lnTo>
                    <a:pt x="19805" y="0"/>
                  </a:lnTo>
                  <a:lnTo>
                    <a:pt x="21600" y="21600"/>
                  </a:lnTo>
                  <a:lnTo>
                    <a:pt x="0" y="21547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7" name="Shape"/>
            <p:cNvSpPr/>
            <p:nvPr/>
          </p:nvSpPr>
          <p:spPr>
            <a:xfrm>
              <a:off x="3991049" y="7482913"/>
              <a:ext cx="5781767" cy="80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6" y="0"/>
                  </a:moveTo>
                  <a:lnTo>
                    <a:pt x="20093" y="0"/>
                  </a:lnTo>
                  <a:lnTo>
                    <a:pt x="21600" y="21442"/>
                  </a:lnTo>
                  <a:lnTo>
                    <a:pt x="0" y="21600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4186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8" name="Shape"/>
            <p:cNvSpPr/>
            <p:nvPr/>
          </p:nvSpPr>
          <p:spPr>
            <a:xfrm>
              <a:off x="3502793" y="8462499"/>
              <a:ext cx="6758047" cy="79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7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272" y="125"/>
                  </a:lnTo>
                  <a:lnTo>
                    <a:pt x="203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19" name="Shape"/>
            <p:cNvSpPr/>
            <p:nvPr/>
          </p:nvSpPr>
          <p:spPr>
            <a:xfrm>
              <a:off x="3015769" y="9438796"/>
              <a:ext cx="7738057" cy="79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" y="0"/>
                  </a:moveTo>
                  <a:lnTo>
                    <a:pt x="20492" y="0"/>
                  </a:lnTo>
                  <a:lnTo>
                    <a:pt x="21600" y="21600"/>
                  </a:lnTo>
                  <a:lnTo>
                    <a:pt x="0" y="21534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20" name="Shape"/>
            <p:cNvSpPr/>
            <p:nvPr/>
          </p:nvSpPr>
          <p:spPr>
            <a:xfrm>
              <a:off x="2486449" y="10419514"/>
              <a:ext cx="8795998" cy="875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9" y="28"/>
                  </a:moveTo>
                  <a:lnTo>
                    <a:pt x="21600" y="21600"/>
                  </a:lnTo>
                  <a:lnTo>
                    <a:pt x="0" y="21576"/>
                  </a:lnTo>
                  <a:lnTo>
                    <a:pt x="1066" y="0"/>
                  </a:lnTo>
                  <a:lnTo>
                    <a:pt x="20529" y="28"/>
                  </a:lnTo>
                  <a:close/>
                </a:path>
              </a:pathLst>
            </a:custGeom>
            <a:solidFill>
              <a:srgbClr val="41868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 dirty="0"/>
            </a:p>
          </p:txBody>
        </p:sp>
      </p:grpSp>
      <p:sp>
        <p:nvSpPr>
          <p:cNvPr id="121" name="Title 1"/>
          <p:cNvSpPr txBox="1">
            <a:spLocks/>
          </p:cNvSpPr>
          <p:nvPr/>
        </p:nvSpPr>
        <p:spPr>
          <a:xfrm>
            <a:off x="581195" y="864524"/>
            <a:ext cx="7989751" cy="48069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cap="none" dirty="0">
                <a:latin typeface="Adobe Garamond Pro Bold" panose="02020702060506020403" pitchFamily="18" charset="0"/>
              </a:rPr>
              <a:t>CPM Curriculum – The Inverted Pyramid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856075" y="1563312"/>
            <a:ext cx="15817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8 - Graduation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787627" y="2111810"/>
            <a:ext cx="177490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7 – Public Policy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576354" y="2601320"/>
            <a:ext cx="222355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6 – Systems Thinking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717418" y="3097598"/>
            <a:ext cx="187282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5 – Social Change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656405" y="3630059"/>
            <a:ext cx="199169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4 – Ethics &amp; Power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56398" y="4104260"/>
            <a:ext cx="15642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3 – Org. Issues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4111436" y="4575573"/>
            <a:ext cx="10735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2 - Teams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223967" y="5066735"/>
            <a:ext cx="83914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1 - Self</a:t>
            </a:r>
          </a:p>
        </p:txBody>
      </p:sp>
    </p:spTree>
    <p:extLst>
      <p:ext uri="{BB962C8B-B14F-4D97-AF65-F5344CB8AC3E}">
        <p14:creationId xmlns:p14="http://schemas.microsoft.com/office/powerpoint/2010/main" val="34734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theme/theme1.xml><?xml version="1.0" encoding="utf-8"?>
<a:theme xmlns:a="http://schemas.openxmlformats.org/drawingml/2006/main" name="Dividend">
  <a:themeElements>
    <a:clrScheme name="Custom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782F40"/>
      </a:accent1>
      <a:accent2>
        <a:srgbClr val="CEB888"/>
      </a:accent2>
      <a:accent3>
        <a:srgbClr val="55212D"/>
      </a:accent3>
      <a:accent4>
        <a:srgbClr val="388DAE"/>
      </a:accent4>
      <a:accent5>
        <a:srgbClr val="66B1CE"/>
      </a:accent5>
      <a:accent6>
        <a:srgbClr val="40619D"/>
      </a:accent6>
      <a:hlink>
        <a:srgbClr val="255E74"/>
      </a:hlink>
      <a:folHlink>
        <a:srgbClr val="C1DFEB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Garnet_StandardDef">
  <a:themeElements>
    <a:clrScheme name="FSUey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782F40"/>
      </a:accent1>
      <a:accent2>
        <a:srgbClr val="AB435C"/>
      </a:accent2>
      <a:accent3>
        <a:srgbClr val="55212D"/>
      </a:accent3>
      <a:accent4>
        <a:srgbClr val="388DAE"/>
      </a:accent4>
      <a:accent5>
        <a:srgbClr val="66B1CE"/>
      </a:accent5>
      <a:accent6>
        <a:srgbClr val="40619D"/>
      </a:accent6>
      <a:hlink>
        <a:srgbClr val="255E74"/>
      </a:hlink>
      <a:folHlink>
        <a:srgbClr val="C1DFEB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1097</Words>
  <Application>Microsoft Office PowerPoint</Application>
  <PresentationFormat>On-screen Show (4:3)</PresentationFormat>
  <Paragraphs>222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Garamond Pro</vt:lpstr>
      <vt:lpstr>Adobe Garamond Pro Bold</vt:lpstr>
      <vt:lpstr>Arial</vt:lpstr>
      <vt:lpstr>Calibri</vt:lpstr>
      <vt:lpstr>Gill Sans MT</vt:lpstr>
      <vt:lpstr>Times New Roman</vt:lpstr>
      <vt:lpstr>Wingdings 2</vt:lpstr>
      <vt:lpstr>Dividend</vt:lpstr>
      <vt:lpstr>Garnet_StandardDef</vt:lpstr>
      <vt:lpstr>PowerPoint Presentation</vt:lpstr>
      <vt:lpstr>What is CPM?</vt:lpstr>
      <vt:lpstr>A National Program</vt:lpstr>
      <vt:lpstr>CPM in Florida and the U.S.</vt:lpstr>
      <vt:lpstr>Florida’s CPM Success Story</vt:lpstr>
      <vt:lpstr>Who Participates in CPM?</vt:lpstr>
      <vt:lpstr>Our Goal</vt:lpstr>
      <vt:lpstr>Program Structure</vt:lpstr>
      <vt:lpstr>PowerPoint Presentation</vt:lpstr>
      <vt:lpstr>PowerPoint Presentation</vt:lpstr>
      <vt:lpstr>Required Reading for Level 1</vt:lpstr>
      <vt:lpstr>PowerPoint Presentation</vt:lpstr>
      <vt:lpstr>Required Reading for Level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Certified Public Manager</vt:lpstr>
      <vt:lpstr>Certified Supervisory Manager Designation</vt:lpstr>
      <vt:lpstr>Certified Public Manager Designation</vt:lpstr>
      <vt:lpstr>Homework Assignments are Pass/Fail</vt:lpstr>
      <vt:lpstr>PowerPoint Presentation</vt:lpstr>
      <vt:lpstr>Training Resources</vt:lpstr>
      <vt:lpstr>Attendance Procedures</vt:lpstr>
      <vt:lpstr>Digital Micro-Credential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Florida Center for Public Management</dc:title>
  <dc:creator>Regina Debon</dc:creator>
  <cp:lastModifiedBy>Regina Debon</cp:lastModifiedBy>
  <cp:revision>102</cp:revision>
  <dcterms:created xsi:type="dcterms:W3CDTF">2021-09-22T16:48:57Z</dcterms:created>
  <dcterms:modified xsi:type="dcterms:W3CDTF">2024-09-17T14:06:44Z</dcterms:modified>
</cp:coreProperties>
</file>